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-128" y="-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2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9170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374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51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914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636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392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3803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898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51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177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F9B82-9949-414A-935A-C94A9393359A}" type="datetimeFigureOut">
              <a:rPr lang="en-GB" smtClean="0"/>
              <a:t>05/12/2016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E19A3-E080-4C8F-B56B-3BE8467605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111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Governing Smart Platforms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5 December 2012, Scotland House</a:t>
            </a:r>
          </a:p>
          <a:p>
            <a:r>
              <a:rPr lang="en-GB" i="1" dirty="0" smtClean="0"/>
              <a:t>Paul Timmers</a:t>
            </a:r>
          </a:p>
          <a:p>
            <a:r>
              <a:rPr lang="en-GB" i="1" dirty="0" smtClean="0"/>
              <a:t>Director European Commission</a:t>
            </a:r>
          </a:p>
          <a:p>
            <a:r>
              <a:rPr lang="en-GB" i="1" dirty="0" smtClean="0"/>
              <a:t>DG CONNECT, Digital Society, Trust  and Cybersecurity</a:t>
            </a:r>
            <a:endParaRPr lang="en-GB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2" y="6215141"/>
            <a:ext cx="561600" cy="561600"/>
          </a:xfrm>
          <a:prstGeom prst="rect">
            <a:avLst/>
          </a:prstGeom>
          <a:noFill/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2279" y="38026"/>
            <a:ext cx="561600" cy="561600"/>
          </a:xfrm>
          <a:prstGeom prst="rect">
            <a:avLst/>
          </a:prstGeom>
          <a:noFill/>
        </p:spPr>
      </p:pic>
      <p:pic>
        <p:nvPicPr>
          <p:cNvPr id="6" name="Picture 2" descr="European Commission log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" y="87158"/>
            <a:ext cx="813600" cy="56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1620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4031639" y="1876448"/>
            <a:ext cx="4128722" cy="3176589"/>
          </a:xfrm>
          <a:prstGeom prst="cloud">
            <a:avLst/>
          </a:prstGeom>
          <a:gradFill>
            <a:gsLst>
              <a:gs pos="36000">
                <a:schemeClr val="accent1">
                  <a:lumMod val="6000"/>
                  <a:lumOff val="94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4793894" y="2364680"/>
            <a:ext cx="2604213" cy="2200124"/>
            <a:chOff x="4681170" y="2548303"/>
            <a:chExt cx="3191605" cy="2621575"/>
          </a:xfrm>
        </p:grpSpPr>
        <p:sp>
          <p:nvSpPr>
            <p:cNvPr id="6" name="Curved Up Arrow 5"/>
            <p:cNvSpPr/>
            <p:nvPr/>
          </p:nvSpPr>
          <p:spPr>
            <a:xfrm>
              <a:off x="4760298" y="3890597"/>
              <a:ext cx="3112477" cy="1279281"/>
            </a:xfrm>
            <a:prstGeom prst="curvedUpArrow">
              <a:avLst>
                <a:gd name="adj1" fmla="val 9992"/>
                <a:gd name="adj2" fmla="val 28870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  <p:sp>
          <p:nvSpPr>
            <p:cNvPr id="7" name="Curved Up Arrow 6"/>
            <p:cNvSpPr/>
            <p:nvPr/>
          </p:nvSpPr>
          <p:spPr>
            <a:xfrm rot="10800000">
              <a:off x="4681170" y="2548303"/>
              <a:ext cx="3112477" cy="1279281"/>
            </a:xfrm>
            <a:prstGeom prst="curvedUpArrow">
              <a:avLst>
                <a:gd name="adj1" fmla="val 9992"/>
                <a:gd name="adj2" fmla="val 24713"/>
                <a:gd name="adj3" fmla="val 25000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chemeClr val="tx1"/>
                </a:solidFill>
              </a:endParaRPr>
            </a:p>
          </p:txBody>
        </p:sp>
      </p:grpSp>
      <p:sp>
        <p:nvSpPr>
          <p:cNvPr id="9" name="Right Arrow 8"/>
          <p:cNvSpPr>
            <a:spLocks noChangeAspect="1"/>
          </p:cNvSpPr>
          <p:nvPr/>
        </p:nvSpPr>
        <p:spPr>
          <a:xfrm>
            <a:off x="3157662" y="3358353"/>
            <a:ext cx="754344" cy="131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>
            <a:spLocks noChangeAspect="1"/>
          </p:cNvSpPr>
          <p:nvPr/>
        </p:nvSpPr>
        <p:spPr>
          <a:xfrm rot="5400000">
            <a:off x="5863299" y="1547308"/>
            <a:ext cx="465403" cy="11118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>
            <a:spLocks noChangeAspect="1"/>
          </p:cNvSpPr>
          <p:nvPr/>
        </p:nvSpPr>
        <p:spPr>
          <a:xfrm rot="16200000">
            <a:off x="5863300" y="5227415"/>
            <a:ext cx="465401" cy="1111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Arrow 11"/>
          <p:cNvSpPr>
            <a:spLocks noChangeAspect="1"/>
          </p:cNvSpPr>
          <p:nvPr/>
        </p:nvSpPr>
        <p:spPr>
          <a:xfrm rot="10800000">
            <a:off x="8279994" y="3386287"/>
            <a:ext cx="754344" cy="1312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4778717" y="5484127"/>
            <a:ext cx="2634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Self-regulation, standards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9077265" y="3178553"/>
            <a:ext cx="2357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Market actors &amp; forces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480041" y="3177763"/>
            <a:ext cx="1257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Technology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2917" y="1002952"/>
            <a:ext cx="26261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b="1" dirty="0" smtClean="0"/>
              <a:t>Public policy &amp; regulation</a:t>
            </a:r>
            <a:endParaRPr lang="en-GB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5597881" y="4024773"/>
            <a:ext cx="1060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Providers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5142830" y="3278228"/>
            <a:ext cx="22986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/>
              <a:t>SMART PLATFORMS</a:t>
            </a:r>
            <a:endParaRPr lang="en-GB" sz="2000" b="1" dirty="0"/>
          </a:p>
        </p:txBody>
      </p:sp>
      <p:grpSp>
        <p:nvGrpSpPr>
          <p:cNvPr id="69" name="Group 68"/>
          <p:cNvGrpSpPr/>
          <p:nvPr/>
        </p:nvGrpSpPr>
        <p:grpSpPr>
          <a:xfrm>
            <a:off x="3388878" y="5853459"/>
            <a:ext cx="5918037" cy="738665"/>
            <a:chOff x="3388878" y="5853459"/>
            <a:chExt cx="5918037" cy="738665"/>
          </a:xfrm>
        </p:grpSpPr>
        <p:sp>
          <p:nvSpPr>
            <p:cNvPr id="27" name="TextBox 26"/>
            <p:cNvSpPr txBox="1"/>
            <p:nvPr/>
          </p:nvSpPr>
          <p:spPr>
            <a:xfrm>
              <a:off x="6645353" y="5853460"/>
              <a:ext cx="266156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indent="-108000">
                <a:buFontTx/>
                <a:buChar char="-"/>
              </a:pPr>
              <a:r>
                <a:rPr lang="en-GB" sz="1400" dirty="0" smtClean="0"/>
                <a:t>Smart Meters data model</a:t>
              </a:r>
            </a:p>
            <a:p>
              <a:pPr indent="-108000">
                <a:buFontTx/>
                <a:buChar char="-"/>
              </a:pPr>
              <a:r>
                <a:rPr lang="en-GB" sz="1400" dirty="0" smtClean="0"/>
                <a:t>Urban Platforms MoU</a:t>
              </a:r>
            </a:p>
            <a:p>
              <a:pPr indent="-108000">
                <a:buFontTx/>
                <a:buChar char="-"/>
              </a:pPr>
              <a:r>
                <a:rPr lang="en-GB" sz="1400" dirty="0" smtClean="0"/>
                <a:t>Extended Vehicle data definition</a:t>
              </a: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388878" y="5853459"/>
              <a:ext cx="3111749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indent="-108000">
                <a:buFontTx/>
                <a:buChar char="-"/>
              </a:pPr>
              <a:r>
                <a:rPr lang="en-GB" sz="1400" dirty="0" err="1" smtClean="0"/>
                <a:t>mHealth</a:t>
              </a:r>
              <a:r>
                <a:rPr lang="en-GB" sz="1400" dirty="0" smtClean="0"/>
                <a:t> Guidelines</a:t>
              </a:r>
            </a:p>
            <a:p>
              <a:pPr indent="-108000">
                <a:buFontTx/>
                <a:buChar char="-"/>
              </a:pPr>
              <a:r>
                <a:rPr lang="en-GB" sz="1400" dirty="0" smtClean="0"/>
                <a:t>Social Charter Smart Platforms</a:t>
              </a:r>
            </a:p>
            <a:p>
              <a:pPr indent="-108000">
                <a:buFontTx/>
                <a:buChar char="-"/>
              </a:pPr>
              <a:r>
                <a:rPr lang="en-GB" sz="1400" dirty="0" smtClean="0"/>
                <a:t>EIP Active &amp; Healthy Ageing Scaling Up</a:t>
              </a:r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1847605" y="3465438"/>
            <a:ext cx="1496628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108000">
              <a:buFontTx/>
              <a:buChar char="-"/>
            </a:pPr>
            <a:r>
              <a:rPr lang="en-GB" sz="1400" dirty="0" err="1" smtClean="0"/>
              <a:t>Blockchain</a:t>
            </a:r>
            <a:endParaRPr lang="en-GB" sz="1400" dirty="0" smtClean="0"/>
          </a:p>
          <a:p>
            <a:pPr indent="-108000">
              <a:buFontTx/>
              <a:buChar char="-"/>
            </a:pPr>
            <a:r>
              <a:rPr lang="en-GB" sz="1400" dirty="0" smtClean="0"/>
              <a:t>Cyber</a:t>
            </a:r>
          </a:p>
          <a:p>
            <a:pPr indent="-108000">
              <a:buFontTx/>
              <a:buChar char="-"/>
            </a:pPr>
            <a:r>
              <a:rPr lang="en-GB" sz="1400" dirty="0" smtClean="0"/>
              <a:t>PDS</a:t>
            </a:r>
          </a:p>
          <a:p>
            <a:pPr indent="-108000">
              <a:buFontTx/>
              <a:buChar char="-"/>
            </a:pPr>
            <a:r>
              <a:rPr lang="en-GB" sz="1400" dirty="0" smtClean="0"/>
              <a:t>Supercomputing</a:t>
            </a:r>
          </a:p>
          <a:p>
            <a:pPr indent="-108000">
              <a:buFontTx/>
              <a:buChar char="-"/>
            </a:pPr>
            <a:r>
              <a:rPr lang="en-GB" sz="1400" dirty="0" smtClean="0"/>
              <a:t>AI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208894" y="3489608"/>
            <a:ext cx="164186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indent="-108000">
              <a:buFontTx/>
              <a:buChar char="-"/>
            </a:pPr>
            <a:r>
              <a:rPr lang="en-GB" sz="1400" dirty="0" smtClean="0"/>
              <a:t>Buyers &amp; Sellers</a:t>
            </a:r>
          </a:p>
          <a:p>
            <a:pPr indent="-108000">
              <a:buFontTx/>
              <a:buChar char="-"/>
            </a:pPr>
            <a:r>
              <a:rPr lang="en-GB" sz="1400" dirty="0" smtClean="0"/>
              <a:t>Givers &amp; Receivers</a:t>
            </a:r>
          </a:p>
          <a:p>
            <a:pPr indent="-108000">
              <a:buFontTx/>
              <a:buChar char="-"/>
            </a:pPr>
            <a:r>
              <a:rPr lang="en-GB" sz="1400" dirty="0" smtClean="0"/>
              <a:t>Sectors 4.0</a:t>
            </a:r>
            <a:endParaRPr lang="en-GB" sz="1400" dirty="0"/>
          </a:p>
        </p:txBody>
      </p:sp>
      <p:grpSp>
        <p:nvGrpSpPr>
          <p:cNvPr id="68" name="Group 67"/>
          <p:cNvGrpSpPr/>
          <p:nvPr/>
        </p:nvGrpSpPr>
        <p:grpSpPr>
          <a:xfrm>
            <a:off x="2267047" y="167131"/>
            <a:ext cx="7657906" cy="738664"/>
            <a:chOff x="2267047" y="167131"/>
            <a:chExt cx="7657906" cy="738664"/>
          </a:xfrm>
        </p:grpSpPr>
        <p:sp>
          <p:nvSpPr>
            <p:cNvPr id="29" name="TextBox 28"/>
            <p:cNvSpPr txBox="1"/>
            <p:nvPr/>
          </p:nvSpPr>
          <p:spPr>
            <a:xfrm>
              <a:off x="2267047" y="167131"/>
              <a:ext cx="24925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indent="-108000">
                <a:buFontTx/>
                <a:buChar char="-"/>
              </a:pPr>
              <a:r>
                <a:rPr lang="en-GB" sz="1400" dirty="0" smtClean="0"/>
                <a:t>GDPR, Privacy Shield, </a:t>
              </a:r>
              <a:r>
                <a:rPr lang="en-GB" sz="1400" dirty="0" err="1" smtClean="0"/>
                <a:t>ePrivacy</a:t>
              </a:r>
              <a:endParaRPr lang="en-GB" sz="1400" dirty="0" smtClean="0"/>
            </a:p>
            <a:p>
              <a:pPr indent="-108000">
                <a:buFontTx/>
                <a:buChar char="-"/>
              </a:pPr>
              <a:r>
                <a:rPr lang="en-GB" sz="1400" dirty="0" smtClean="0"/>
                <a:t>NIS Directive, </a:t>
              </a:r>
              <a:r>
                <a:rPr lang="en-GB" sz="1400" dirty="0" err="1" smtClean="0"/>
                <a:t>eIDAS</a:t>
              </a:r>
              <a:endParaRPr lang="en-GB" sz="1400" dirty="0" smtClean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4790353" y="167131"/>
              <a:ext cx="2977546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indent="-108000">
                <a:buFontTx/>
                <a:buChar char="-"/>
              </a:pPr>
              <a:r>
                <a:rPr lang="en-GB" sz="1400" dirty="0" smtClean="0"/>
                <a:t>EU platforms, collaborative economy</a:t>
              </a:r>
            </a:p>
            <a:p>
              <a:pPr indent="-108000">
                <a:buFontTx/>
                <a:buChar char="-"/>
              </a:pPr>
              <a:r>
                <a:rPr lang="en-GB" sz="1400" dirty="0" smtClean="0"/>
                <a:t>EU free flow of data</a:t>
              </a:r>
            </a:p>
            <a:p>
              <a:pPr indent="-108000">
                <a:buFontTx/>
                <a:buChar char="-"/>
              </a:pPr>
              <a:r>
                <a:rPr lang="en-GB" sz="1400" dirty="0" smtClean="0"/>
                <a:t>EU Consumer Protection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798665" y="167131"/>
              <a:ext cx="212628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indent="-108000"/>
              <a:r>
                <a:rPr lang="en-GB" sz="1400" dirty="0" smtClean="0"/>
                <a:t>- EU Smart Energy Package</a:t>
              </a:r>
            </a:p>
          </p:txBody>
        </p:sp>
      </p:grpSp>
      <p:cxnSp>
        <p:nvCxnSpPr>
          <p:cNvPr id="47" name="Curved Connector 46"/>
          <p:cNvCxnSpPr>
            <a:stCxn id="29" idx="1"/>
            <a:endCxn id="31" idx="1"/>
          </p:cNvCxnSpPr>
          <p:nvPr/>
        </p:nvCxnSpPr>
        <p:spPr>
          <a:xfrm rot="10800000" flipV="1">
            <a:off x="1847605" y="428740"/>
            <a:ext cx="419442" cy="3621473"/>
          </a:xfrm>
          <a:prstGeom prst="curvedConnector3">
            <a:avLst>
              <a:gd name="adj1" fmla="val 277128"/>
            </a:avLst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>
            <a:stCxn id="28" idx="3"/>
            <a:endCxn id="29" idx="3"/>
          </p:cNvCxnSpPr>
          <p:nvPr/>
        </p:nvCxnSpPr>
        <p:spPr>
          <a:xfrm flipH="1" flipV="1">
            <a:off x="4759589" y="428741"/>
            <a:ext cx="1741038" cy="5794050"/>
          </a:xfrm>
          <a:prstGeom prst="curvedConnector3">
            <a:avLst>
              <a:gd name="adj1" fmla="val -298710"/>
            </a:avLst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European Commission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72" y="87158"/>
            <a:ext cx="813600" cy="562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2" y="6215141"/>
            <a:ext cx="561600" cy="561600"/>
          </a:xfrm>
          <a:prstGeom prst="rect">
            <a:avLst/>
          </a:prstGeom>
          <a:noFill/>
        </p:spPr>
      </p:pic>
      <p:pic>
        <p:nvPicPr>
          <p:cNvPr id="72" name="Picture 7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2279" y="38026"/>
            <a:ext cx="561600" cy="561600"/>
          </a:xfrm>
          <a:prstGeom prst="rect">
            <a:avLst/>
          </a:prstGeom>
          <a:noFill/>
        </p:spPr>
      </p:pic>
      <p:grpSp>
        <p:nvGrpSpPr>
          <p:cNvPr id="75" name="Group 74"/>
          <p:cNvGrpSpPr/>
          <p:nvPr/>
        </p:nvGrpSpPr>
        <p:grpSpPr>
          <a:xfrm>
            <a:off x="6500628" y="4228272"/>
            <a:ext cx="3529197" cy="1994519"/>
            <a:chOff x="6500628" y="4228272"/>
            <a:chExt cx="3529197" cy="1994519"/>
          </a:xfrm>
        </p:grpSpPr>
        <p:cxnSp>
          <p:nvCxnSpPr>
            <p:cNvPr id="73" name="Curved Connector 72"/>
            <p:cNvCxnSpPr>
              <a:stCxn id="32" idx="2"/>
              <a:endCxn id="28" idx="3"/>
            </p:cNvCxnSpPr>
            <p:nvPr/>
          </p:nvCxnSpPr>
          <p:spPr>
            <a:xfrm rot="5400000">
              <a:off x="7267967" y="3460933"/>
              <a:ext cx="1994519" cy="3529197"/>
            </a:xfrm>
            <a:prstGeom prst="curvedConnector2">
              <a:avLst/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Box 73"/>
            <p:cNvSpPr txBox="1"/>
            <p:nvPr/>
          </p:nvSpPr>
          <p:spPr>
            <a:xfrm>
              <a:off x="9329738" y="52255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?</a:t>
              </a:r>
              <a:endParaRPr lang="en-GB" b="1" dirty="0"/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1352537" y="4050213"/>
            <a:ext cx="2036340" cy="2172577"/>
            <a:chOff x="1352537" y="4050213"/>
            <a:chExt cx="2036340" cy="2172577"/>
          </a:xfrm>
        </p:grpSpPr>
        <p:cxnSp>
          <p:nvCxnSpPr>
            <p:cNvPr id="65" name="Curved Connector 64"/>
            <p:cNvCxnSpPr>
              <a:stCxn id="31" idx="1"/>
              <a:endCxn id="28" idx="1"/>
            </p:cNvCxnSpPr>
            <p:nvPr/>
          </p:nvCxnSpPr>
          <p:spPr>
            <a:xfrm rot="10800000" flipH="1" flipV="1">
              <a:off x="1847604" y="4050213"/>
              <a:ext cx="1541273" cy="2172577"/>
            </a:xfrm>
            <a:prstGeom prst="curvedConnector3">
              <a:avLst>
                <a:gd name="adj1" fmla="val -20703"/>
              </a:avLst>
            </a:prstGeom>
            <a:ln w="25400"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Box 79"/>
            <p:cNvSpPr txBox="1"/>
            <p:nvPr/>
          </p:nvSpPr>
          <p:spPr>
            <a:xfrm>
              <a:off x="1352537" y="5225531"/>
              <a:ext cx="2920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b="1" dirty="0" smtClean="0"/>
                <a:t>?</a:t>
              </a:r>
              <a:endParaRPr lang="en-GB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00457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72" y="6215141"/>
            <a:ext cx="561600" cy="5616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62279" y="38026"/>
            <a:ext cx="561600" cy="561600"/>
          </a:xfrm>
          <a:prstGeom prst="rect">
            <a:avLst/>
          </a:prstGeom>
          <a:noFill/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6875" y="773430"/>
            <a:ext cx="8858250" cy="5311140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4031639" y="1840706"/>
            <a:ext cx="4128722" cy="3176589"/>
            <a:chOff x="4031639" y="1876448"/>
            <a:chExt cx="4128722" cy="3176589"/>
          </a:xfrm>
          <a:gradFill>
            <a:gsLst>
              <a:gs pos="36000">
                <a:schemeClr val="accent1">
                  <a:alpha val="0"/>
                  <a:lumMod val="0"/>
                  <a:lumOff val="100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grpSpPr>
        <p:sp>
          <p:nvSpPr>
            <p:cNvPr id="8" name="Cloud 7"/>
            <p:cNvSpPr/>
            <p:nvPr/>
          </p:nvSpPr>
          <p:spPr>
            <a:xfrm>
              <a:off x="4031639" y="1876448"/>
              <a:ext cx="4128722" cy="3176589"/>
            </a:xfrm>
            <a:prstGeom prst="cloud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4793894" y="2364680"/>
              <a:ext cx="2604213" cy="2200124"/>
              <a:chOff x="4681170" y="2548303"/>
              <a:chExt cx="3191605" cy="2621575"/>
            </a:xfrm>
            <a:grpFill/>
          </p:grpSpPr>
          <p:sp>
            <p:nvSpPr>
              <p:cNvPr id="10" name="Curved Up Arrow 9"/>
              <p:cNvSpPr/>
              <p:nvPr/>
            </p:nvSpPr>
            <p:spPr>
              <a:xfrm>
                <a:off x="4760298" y="3890597"/>
                <a:ext cx="3112477" cy="1279281"/>
              </a:xfrm>
              <a:prstGeom prst="curvedUpArrow">
                <a:avLst>
                  <a:gd name="adj1" fmla="val 9992"/>
                  <a:gd name="adj2" fmla="val 28870"/>
                  <a:gd name="adj3" fmla="val 25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Curved Up Arrow 10"/>
              <p:cNvSpPr/>
              <p:nvPr/>
            </p:nvSpPr>
            <p:spPr>
              <a:xfrm rot="10800000">
                <a:off x="4681170" y="2548303"/>
                <a:ext cx="3112477" cy="1279281"/>
              </a:xfrm>
              <a:prstGeom prst="curvedUpArrow">
                <a:avLst>
                  <a:gd name="adj1" fmla="val 9992"/>
                  <a:gd name="adj2" fmla="val 24713"/>
                  <a:gd name="adj3" fmla="val 25000"/>
                </a:avLst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5142830" y="3278228"/>
              <a:ext cx="2298643" cy="400110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en-GB" sz="2000" b="1" dirty="0" smtClean="0"/>
                <a:t>SMART PLATFORMS</a:t>
              </a:r>
              <a:endParaRPr lang="en-GB" sz="2000" b="1" dirty="0"/>
            </a:p>
          </p:txBody>
        </p:sp>
      </p:grpSp>
      <p:sp>
        <p:nvSpPr>
          <p:cNvPr id="15" name="Left Brace 14"/>
          <p:cNvSpPr/>
          <p:nvPr/>
        </p:nvSpPr>
        <p:spPr>
          <a:xfrm>
            <a:off x="1376363" y="1042983"/>
            <a:ext cx="261937" cy="5038725"/>
          </a:xfrm>
          <a:prstGeom prst="leftBrace">
            <a:avLst>
              <a:gd name="adj1" fmla="val 122157"/>
              <a:gd name="adj2" fmla="val 5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4197" y="3349103"/>
            <a:ext cx="12002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 smtClean="0">
                <a:solidFill>
                  <a:schemeClr val="accent1">
                    <a:lumMod val="50000"/>
                  </a:schemeClr>
                </a:solidFill>
              </a:rPr>
              <a:t>EU Treaty</a:t>
            </a:r>
            <a:endParaRPr lang="en-GB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914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111</Words>
  <Application>Microsoft Macintosh PowerPoint</Application>
  <PresentationFormat>Custom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Governing Smart Platforms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pti</dc:creator>
  <cp:lastModifiedBy>Mark Hartswood</cp:lastModifiedBy>
  <cp:revision>18</cp:revision>
  <dcterms:created xsi:type="dcterms:W3CDTF">2016-12-04T15:38:45Z</dcterms:created>
  <dcterms:modified xsi:type="dcterms:W3CDTF">2016-12-05T11:43:34Z</dcterms:modified>
</cp:coreProperties>
</file>