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embeddings/oleObject1.bin" ContentType="application/vnd.openxmlformats-officedocument.oleObject"/>
  <Override PartName="/ppt/charts/chart2.xml" ContentType="application/vnd.openxmlformats-officedocument.drawingml.chart+xml"/>
  <Override PartName="/ppt/embeddings/oleObject2.bin" ContentType="application/vnd.openxmlformats-officedocument.oleObject"/>
  <Override PartName="/ppt/charts/chart3.xml" ContentType="application/vnd.openxmlformats-officedocument.drawingml.chart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60" r:id="rId5"/>
    <p:sldId id="273" r:id="rId6"/>
    <p:sldId id="265" r:id="rId7"/>
    <p:sldId id="274" r:id="rId8"/>
    <p:sldId id="262" r:id="rId9"/>
    <p:sldId id="264" r:id="rId10"/>
    <p:sldId id="267" r:id="rId11"/>
    <p:sldId id="268" r:id="rId12"/>
    <p:sldId id="270" r:id="rId13"/>
    <p:sldId id="275" r:id="rId14"/>
    <p:sldId id="271" r:id="rId15"/>
    <p:sldId id="269" r:id="rId16"/>
    <p:sldId id="272" r:id="rId17"/>
    <p:sldId id="266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7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('0104'!$B$11,'0104'!$C$11,'0104'!$D$11,'0104'!$E$11,'0104'!$F$11,'0104'!$G$11,'0104'!$H$11,'0104'!$I$11)</c:f>
              <c:strCache>
                <c:ptCount val="8"/>
                <c:pt idx="0">
                  <c:v>Taxi or other driving work</c:v>
                </c:pt>
                <c:pt idx="1">
                  <c:v>Occasional work in somebody else's home</c:v>
                </c:pt>
                <c:pt idx="2">
                  <c:v>Regular work in somebody else’s home</c:v>
                </c:pt>
                <c:pt idx="3">
                  <c:v>Personal service work</c:v>
                </c:pt>
                <c:pt idx="4">
                  <c:v>Errands or office work on customer’s premises</c:v>
                </c:pt>
                <c:pt idx="5">
                  <c:v>Office work, short tasks or ‘click work’</c:v>
                </c:pt>
                <c:pt idx="6">
                  <c:v>Creative or IT work on your own computer</c:v>
                </c:pt>
                <c:pt idx="7">
                  <c:v>Professional work</c:v>
                </c:pt>
              </c:strCache>
            </c:strRef>
          </c:cat>
          <c:val>
            <c:numRef>
              <c:f>('0104'!$B$30,'0104'!$C$30,'0104'!$D$30,'0104'!$E$30,'0104'!$F$30,'0104'!$G$30,'0104'!$H$30,'0104'!$I$30)</c:f>
              <c:numCache>
                <c:formatCode>0\%</c:formatCode>
                <c:ptCount val="8"/>
                <c:pt idx="0">
                  <c:v>50.0</c:v>
                </c:pt>
                <c:pt idx="1">
                  <c:v>59.0</c:v>
                </c:pt>
                <c:pt idx="2">
                  <c:v>58.0</c:v>
                </c:pt>
                <c:pt idx="3">
                  <c:v>50.0</c:v>
                </c:pt>
                <c:pt idx="4">
                  <c:v>57.0</c:v>
                </c:pt>
                <c:pt idx="5">
                  <c:v>71.0</c:v>
                </c:pt>
                <c:pt idx="6">
                  <c:v>63.0</c:v>
                </c:pt>
                <c:pt idx="7">
                  <c:v>57.0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9562552"/>
        <c:axId val="2137224952"/>
      </c:barChart>
      <c:catAx>
        <c:axId val="-21395625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137224952"/>
        <c:crosses val="autoZero"/>
        <c:auto val="1"/>
        <c:lblAlgn val="ctr"/>
        <c:lblOffset val="100"/>
        <c:noMultiLvlLbl val="0"/>
      </c:catAx>
      <c:valAx>
        <c:axId val="2137224952"/>
        <c:scaling>
          <c:orientation val="minMax"/>
        </c:scaling>
        <c:delete val="0"/>
        <c:axPos val="b"/>
        <c:majorGridlines/>
        <c:numFmt formatCode="0\%" sourceLinked="1"/>
        <c:majorTickMark val="out"/>
        <c:minorTickMark val="none"/>
        <c:tickLblPos val="nextTo"/>
        <c:crossAx val="-2139562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('0064'!$B$12,'0064'!$C$12,'0064'!$D$12,'0064'!$E$12,'0064'!$F$12,'0064'!$G$12,'0064'!$H$12,'0064'!$I$12)</c:f>
              <c:strCache>
                <c:ptCount val="8"/>
                <c:pt idx="0">
                  <c:v>Taxi or other driving work</c:v>
                </c:pt>
                <c:pt idx="1">
                  <c:v>Occasional work in somebody else's home</c:v>
                </c:pt>
                <c:pt idx="2">
                  <c:v>Regular work in somebody else’s home</c:v>
                </c:pt>
                <c:pt idx="3">
                  <c:v>Personal service work</c:v>
                </c:pt>
                <c:pt idx="4">
                  <c:v>Errands or office work on customer’s premises</c:v>
                </c:pt>
                <c:pt idx="5">
                  <c:v>Office work, short tasks or ‘click work’</c:v>
                </c:pt>
                <c:pt idx="6">
                  <c:v>Creative or IT work on your own computer</c:v>
                </c:pt>
                <c:pt idx="7">
                  <c:v>Professional work</c:v>
                </c:pt>
              </c:strCache>
            </c:strRef>
          </c:cat>
          <c:val>
            <c:numRef>
              <c:f>('0064'!$B$32,'0064'!$C$32,'0064'!$D$32,'0064'!$E$32,'0064'!$F$32,'0064'!$G$32,'0064'!$H$32,'0064'!$I$32)</c:f>
              <c:numCache>
                <c:formatCode>0\%</c:formatCode>
                <c:ptCount val="8"/>
                <c:pt idx="0">
                  <c:v>37.0</c:v>
                </c:pt>
                <c:pt idx="1">
                  <c:v>41.0</c:v>
                </c:pt>
                <c:pt idx="2">
                  <c:v>44.0</c:v>
                </c:pt>
                <c:pt idx="3">
                  <c:v>43.0</c:v>
                </c:pt>
                <c:pt idx="4">
                  <c:v>43.0</c:v>
                </c:pt>
                <c:pt idx="5">
                  <c:v>58.0</c:v>
                </c:pt>
                <c:pt idx="6">
                  <c:v>50.0</c:v>
                </c:pt>
                <c:pt idx="7">
                  <c:v>50.0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7C-452A-8B85-28C97CAE12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7243656"/>
        <c:axId val="2130724008"/>
      </c:barChart>
      <c:catAx>
        <c:axId val="21372436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130724008"/>
        <c:crosses val="autoZero"/>
        <c:auto val="1"/>
        <c:lblAlgn val="ctr"/>
        <c:lblOffset val="100"/>
        <c:noMultiLvlLbl val="0"/>
      </c:catAx>
      <c:valAx>
        <c:axId val="2130724008"/>
        <c:scaling>
          <c:orientation val="minMax"/>
        </c:scaling>
        <c:delete val="0"/>
        <c:axPos val="b"/>
        <c:majorGridlines/>
        <c:numFmt formatCode="0\%" sourceLinked="1"/>
        <c:majorTickMark val="out"/>
        <c:minorTickMark val="none"/>
        <c:tickLblPos val="nextTo"/>
        <c:crossAx val="2137243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('0021'!$A$16,'0021'!$A$17,'0021'!$A$18,'0021'!$A$19,'0021'!$A$20)</c:f>
              <c:strCache>
                <c:ptCount val="5"/>
                <c:pt idx="0">
                  <c:v>Sell your possessions or belongings on a website such as eBay, Amazon or Quoka</c:v>
                </c:pt>
                <c:pt idx="1">
                  <c:v>Re-sell products on a website such as eBay, Amazon or Quoka for a profit</c:v>
                </c:pt>
                <c:pt idx="2">
                  <c:v>Sell products you have personally made yourself on a website such as Etsy, Handmade at Amazon, DaWanda, vondir.de or Handgemacht.at</c:v>
                </c:pt>
                <c:pt idx="3">
                  <c:v>Sell products online on your own personal website</c:v>
                </c:pt>
                <c:pt idx="4">
                  <c:v>Find a paying guest for accommodation in your home on a website such as Airbnb or VRBO</c:v>
                </c:pt>
              </c:strCache>
            </c:strRef>
          </c:cat>
          <c:val>
            <c:numRef>
              <c:f>('0021'!$B$16,'0021'!$B$17,'0021'!$B$18,'0021'!$B$19,'0021'!$B$20)</c:f>
              <c:numCache>
                <c:formatCode>0\%</c:formatCode>
                <c:ptCount val="5"/>
                <c:pt idx="0">
                  <c:v>64.0</c:v>
                </c:pt>
                <c:pt idx="1">
                  <c:v>43.0</c:v>
                </c:pt>
                <c:pt idx="2">
                  <c:v>20.0</c:v>
                </c:pt>
                <c:pt idx="3">
                  <c:v>17.0</c:v>
                </c:pt>
                <c:pt idx="4">
                  <c:v>16.0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30495384"/>
        <c:axId val="2117783976"/>
      </c:barChart>
      <c:catAx>
        <c:axId val="20304953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117783976"/>
        <c:crosses val="autoZero"/>
        <c:auto val="1"/>
        <c:lblAlgn val="ctr"/>
        <c:lblOffset val="100"/>
        <c:noMultiLvlLbl val="0"/>
      </c:catAx>
      <c:valAx>
        <c:axId val="2117783976"/>
        <c:scaling>
          <c:orientation val="minMax"/>
        </c:scaling>
        <c:delete val="0"/>
        <c:axPos val="b"/>
        <c:majorGridlines/>
        <c:numFmt formatCode="0\%" sourceLinked="1"/>
        <c:majorTickMark val="out"/>
        <c:minorTickMark val="none"/>
        <c:tickLblPos val="nextTo"/>
        <c:crossAx val="2030495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242C3-8C65-415D-868A-E4727AB4877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52F5E69-E6EB-472F-97F9-237328AD5820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dirty="0" smtClean="0"/>
            <a:t>UK</a:t>
          </a:r>
        </a:p>
        <a:p>
          <a:r>
            <a:rPr lang="en-GB" dirty="0" smtClean="0"/>
            <a:t>(February)</a:t>
          </a:r>
          <a:endParaRPr lang="en-GB" dirty="0"/>
        </a:p>
      </dgm:t>
    </dgm:pt>
    <dgm:pt modelId="{EFDCCA52-DABF-45F7-B3B0-7D6E4DFEFBDB}" type="parTrans" cxnId="{79D741F4-B1C9-4F4A-999C-E3F681875F8C}">
      <dgm:prSet/>
      <dgm:spPr/>
      <dgm:t>
        <a:bodyPr/>
        <a:lstStyle/>
        <a:p>
          <a:endParaRPr lang="en-GB"/>
        </a:p>
      </dgm:t>
    </dgm:pt>
    <dgm:pt modelId="{F1369106-8AD1-4722-AC1D-FB637DB42800}" type="sibTrans" cxnId="{79D741F4-B1C9-4F4A-999C-E3F681875F8C}">
      <dgm:prSet/>
      <dgm:spPr/>
      <dgm:t>
        <a:bodyPr/>
        <a:lstStyle/>
        <a:p>
          <a:endParaRPr lang="en-GB"/>
        </a:p>
      </dgm:t>
    </dgm:pt>
    <dgm:pt modelId="{83FBB17C-F42A-4A6B-94AF-8712D073584F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dirty="0" smtClean="0"/>
            <a:t>Sweden</a:t>
          </a:r>
        </a:p>
        <a:p>
          <a:r>
            <a:rPr lang="en-GB" dirty="0" smtClean="0"/>
            <a:t>(March)</a:t>
          </a:r>
          <a:endParaRPr lang="en-GB" dirty="0"/>
        </a:p>
      </dgm:t>
    </dgm:pt>
    <dgm:pt modelId="{AE19A947-7192-4F88-A3D0-52C97FCC24B6}" type="parTrans" cxnId="{11362B74-77F5-486C-B1D7-4A30EA217CF1}">
      <dgm:prSet/>
      <dgm:spPr/>
      <dgm:t>
        <a:bodyPr/>
        <a:lstStyle/>
        <a:p>
          <a:endParaRPr lang="en-GB"/>
        </a:p>
      </dgm:t>
    </dgm:pt>
    <dgm:pt modelId="{7089C172-4C79-45C5-927C-122C8B87A027}" type="sibTrans" cxnId="{11362B74-77F5-486C-B1D7-4A30EA217CF1}">
      <dgm:prSet/>
      <dgm:spPr/>
      <dgm:t>
        <a:bodyPr/>
        <a:lstStyle/>
        <a:p>
          <a:endParaRPr lang="en-GB"/>
        </a:p>
      </dgm:t>
    </dgm:pt>
    <dgm:pt modelId="{98C2FEE1-08CF-4577-8270-290D33B4EACA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/>
            <a:t>The Netherlands</a:t>
          </a:r>
        </a:p>
        <a:p>
          <a:r>
            <a:rPr lang="en-GB" dirty="0" smtClean="0"/>
            <a:t>(June)</a:t>
          </a:r>
        </a:p>
      </dgm:t>
    </dgm:pt>
    <dgm:pt modelId="{ABB239FA-EB24-4C20-817A-B13DF684992A}" type="parTrans" cxnId="{A702C883-9AE0-4F4E-92D2-E69C9A657325}">
      <dgm:prSet/>
      <dgm:spPr/>
      <dgm:t>
        <a:bodyPr/>
        <a:lstStyle/>
        <a:p>
          <a:endParaRPr lang="en-GB"/>
        </a:p>
      </dgm:t>
    </dgm:pt>
    <dgm:pt modelId="{39AD2354-B357-459C-BBF9-88E6611210AD}" type="sibTrans" cxnId="{A702C883-9AE0-4F4E-92D2-E69C9A657325}">
      <dgm:prSet/>
      <dgm:spPr/>
      <dgm:t>
        <a:bodyPr/>
        <a:lstStyle/>
        <a:p>
          <a:endParaRPr lang="en-GB"/>
        </a:p>
      </dgm:t>
    </dgm:pt>
    <dgm:pt modelId="{F69C0E82-5CFC-4571-B867-DA0BBD015F52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/>
            <a:t>Austria (September)</a:t>
          </a:r>
          <a:endParaRPr lang="en-GB" dirty="0"/>
        </a:p>
      </dgm:t>
    </dgm:pt>
    <dgm:pt modelId="{CD73AEF6-BD7D-40B5-AE88-1C53E9D73AF0}" type="parTrans" cxnId="{D440CCC4-B9D4-4FB1-BD4D-5AECE57C081C}">
      <dgm:prSet/>
      <dgm:spPr/>
      <dgm:t>
        <a:bodyPr/>
        <a:lstStyle/>
        <a:p>
          <a:endParaRPr lang="en-GB"/>
        </a:p>
      </dgm:t>
    </dgm:pt>
    <dgm:pt modelId="{8BE25A24-09C3-4480-AE5F-6B76E1D97FFC}" type="sibTrans" cxnId="{D440CCC4-B9D4-4FB1-BD4D-5AECE57C081C}">
      <dgm:prSet/>
      <dgm:spPr/>
      <dgm:t>
        <a:bodyPr/>
        <a:lstStyle/>
        <a:p>
          <a:endParaRPr lang="en-GB"/>
        </a:p>
      </dgm:t>
    </dgm:pt>
    <dgm:pt modelId="{EE0E3AB4-90C0-432D-9213-64E8B573C7AB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GB" dirty="0" smtClean="0"/>
            <a:t>Germany</a:t>
          </a:r>
          <a:r>
            <a:rPr lang="en-GB" baseline="0" dirty="0" smtClean="0"/>
            <a:t> (November)</a:t>
          </a:r>
          <a:endParaRPr lang="en-GB" dirty="0" smtClean="0"/>
        </a:p>
      </dgm:t>
    </dgm:pt>
    <dgm:pt modelId="{2253F4D5-6F48-4B80-A981-353CB7B14F54}" type="parTrans" cxnId="{55C11184-C8F3-4543-96FF-2A5ABAE6CB1A}">
      <dgm:prSet/>
      <dgm:spPr/>
      <dgm:t>
        <a:bodyPr/>
        <a:lstStyle/>
        <a:p>
          <a:endParaRPr lang="en-GB"/>
        </a:p>
      </dgm:t>
    </dgm:pt>
    <dgm:pt modelId="{0B582F36-3A13-419A-8209-7A05BF297FB6}" type="sibTrans" cxnId="{55C11184-C8F3-4543-96FF-2A5ABAE6CB1A}">
      <dgm:prSet/>
      <dgm:spPr/>
      <dgm:t>
        <a:bodyPr/>
        <a:lstStyle/>
        <a:p>
          <a:endParaRPr lang="en-GB"/>
        </a:p>
      </dgm:t>
    </dgm:pt>
    <dgm:pt modelId="{B13075F1-51ED-4507-9777-945EE3838A4D}" type="pres">
      <dgm:prSet presAssocID="{430242C3-8C65-415D-868A-E4727AB487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57BDE7E-998D-46EC-9095-325B01C4EF77}" type="pres">
      <dgm:prSet presAssocID="{752F5E69-E6EB-472F-97F9-237328AD5820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95A4B2-B0A2-4B94-B22F-55157FD7AA2E}" type="pres">
      <dgm:prSet presAssocID="{F1369106-8AD1-4722-AC1D-FB637DB42800}" presName="space" presStyleCnt="0"/>
      <dgm:spPr/>
    </dgm:pt>
    <dgm:pt modelId="{BF4926E0-FAC3-4CBC-9C30-AAECE59892B0}" type="pres">
      <dgm:prSet presAssocID="{83FBB17C-F42A-4A6B-94AF-8712D073584F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FDE0E6-FE88-457A-A679-974B41A4F3F4}" type="pres">
      <dgm:prSet presAssocID="{7089C172-4C79-45C5-927C-122C8B87A027}" presName="space" presStyleCnt="0"/>
      <dgm:spPr/>
    </dgm:pt>
    <dgm:pt modelId="{B80D629E-52C0-4A26-94FE-9B6881ED7FD2}" type="pres">
      <dgm:prSet presAssocID="{98C2FEE1-08CF-4577-8270-290D33B4EACA}" presName="Name5" presStyleLbl="vennNode1" presStyleIdx="2" presStyleCnt="5" custLinFactNeighborY="11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4EC1C4-9C44-4C3A-87FB-803967D045D1}" type="pres">
      <dgm:prSet presAssocID="{39AD2354-B357-459C-BBF9-88E6611210AD}" presName="space" presStyleCnt="0"/>
      <dgm:spPr/>
    </dgm:pt>
    <dgm:pt modelId="{E96FD2D0-71D5-4CE2-9D2A-86CBE1F06B40}" type="pres">
      <dgm:prSet presAssocID="{F69C0E82-5CFC-4571-B867-DA0BBD015F52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B5E2EF-AE81-4D0C-B678-F1B4F7C3AC1C}" type="pres">
      <dgm:prSet presAssocID="{8BE25A24-09C3-4480-AE5F-6B76E1D97FFC}" presName="space" presStyleCnt="0"/>
      <dgm:spPr/>
    </dgm:pt>
    <dgm:pt modelId="{F783865A-F694-4BC8-BB93-F9BCB19DE7B8}" type="pres">
      <dgm:prSet presAssocID="{EE0E3AB4-90C0-432D-9213-64E8B573C7AB}" presName="Name5" presStyleLbl="vennNode1" presStyleIdx="4" presStyleCnt="5" custLinFactNeighborX="256" custLinFactNeighborY="7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9D741F4-B1C9-4F4A-999C-E3F681875F8C}" srcId="{430242C3-8C65-415D-868A-E4727AB48773}" destId="{752F5E69-E6EB-472F-97F9-237328AD5820}" srcOrd="0" destOrd="0" parTransId="{EFDCCA52-DABF-45F7-B3B0-7D6E4DFEFBDB}" sibTransId="{F1369106-8AD1-4722-AC1D-FB637DB42800}"/>
    <dgm:cxn modelId="{B3215D80-8346-4F56-82EF-34D097EF7ECF}" type="presOf" srcId="{83FBB17C-F42A-4A6B-94AF-8712D073584F}" destId="{BF4926E0-FAC3-4CBC-9C30-AAECE59892B0}" srcOrd="0" destOrd="0" presId="urn:microsoft.com/office/officeart/2005/8/layout/venn3"/>
    <dgm:cxn modelId="{55C11184-C8F3-4543-96FF-2A5ABAE6CB1A}" srcId="{430242C3-8C65-415D-868A-E4727AB48773}" destId="{EE0E3AB4-90C0-432D-9213-64E8B573C7AB}" srcOrd="4" destOrd="0" parTransId="{2253F4D5-6F48-4B80-A981-353CB7B14F54}" sibTransId="{0B582F36-3A13-419A-8209-7A05BF297FB6}"/>
    <dgm:cxn modelId="{E231D376-C7DB-4461-B1BB-9AFD6D6A950A}" type="presOf" srcId="{430242C3-8C65-415D-868A-E4727AB48773}" destId="{B13075F1-51ED-4507-9777-945EE3838A4D}" srcOrd="0" destOrd="0" presId="urn:microsoft.com/office/officeart/2005/8/layout/venn3"/>
    <dgm:cxn modelId="{11362B74-77F5-486C-B1D7-4A30EA217CF1}" srcId="{430242C3-8C65-415D-868A-E4727AB48773}" destId="{83FBB17C-F42A-4A6B-94AF-8712D073584F}" srcOrd="1" destOrd="0" parTransId="{AE19A947-7192-4F88-A3D0-52C97FCC24B6}" sibTransId="{7089C172-4C79-45C5-927C-122C8B87A027}"/>
    <dgm:cxn modelId="{D440CCC4-B9D4-4FB1-BD4D-5AECE57C081C}" srcId="{430242C3-8C65-415D-868A-E4727AB48773}" destId="{F69C0E82-5CFC-4571-B867-DA0BBD015F52}" srcOrd="3" destOrd="0" parTransId="{CD73AEF6-BD7D-40B5-AE88-1C53E9D73AF0}" sibTransId="{8BE25A24-09C3-4480-AE5F-6B76E1D97FFC}"/>
    <dgm:cxn modelId="{E0BD6B1F-5752-4F20-9AE6-9755A90B50D4}" type="presOf" srcId="{752F5E69-E6EB-472F-97F9-237328AD5820}" destId="{657BDE7E-998D-46EC-9095-325B01C4EF77}" srcOrd="0" destOrd="0" presId="urn:microsoft.com/office/officeart/2005/8/layout/venn3"/>
    <dgm:cxn modelId="{3BEF1366-079A-411B-9BB0-FC79B79FFC49}" type="presOf" srcId="{EE0E3AB4-90C0-432D-9213-64E8B573C7AB}" destId="{F783865A-F694-4BC8-BB93-F9BCB19DE7B8}" srcOrd="0" destOrd="0" presId="urn:microsoft.com/office/officeart/2005/8/layout/venn3"/>
    <dgm:cxn modelId="{21321AEE-8E75-42A5-81D6-A61B3A19299C}" type="presOf" srcId="{98C2FEE1-08CF-4577-8270-290D33B4EACA}" destId="{B80D629E-52C0-4A26-94FE-9B6881ED7FD2}" srcOrd="0" destOrd="0" presId="urn:microsoft.com/office/officeart/2005/8/layout/venn3"/>
    <dgm:cxn modelId="{A702C883-9AE0-4F4E-92D2-E69C9A657325}" srcId="{430242C3-8C65-415D-868A-E4727AB48773}" destId="{98C2FEE1-08CF-4577-8270-290D33B4EACA}" srcOrd="2" destOrd="0" parTransId="{ABB239FA-EB24-4C20-817A-B13DF684992A}" sibTransId="{39AD2354-B357-459C-BBF9-88E6611210AD}"/>
    <dgm:cxn modelId="{BC6CE4C2-F195-48CB-AD20-BE1E50A1201F}" type="presOf" srcId="{F69C0E82-5CFC-4571-B867-DA0BBD015F52}" destId="{E96FD2D0-71D5-4CE2-9D2A-86CBE1F06B40}" srcOrd="0" destOrd="0" presId="urn:microsoft.com/office/officeart/2005/8/layout/venn3"/>
    <dgm:cxn modelId="{4B00C04F-0AA9-401F-9646-554F04DA2E71}" type="presParOf" srcId="{B13075F1-51ED-4507-9777-945EE3838A4D}" destId="{657BDE7E-998D-46EC-9095-325B01C4EF77}" srcOrd="0" destOrd="0" presId="urn:microsoft.com/office/officeart/2005/8/layout/venn3"/>
    <dgm:cxn modelId="{BFD7CB63-C42B-45B8-9D47-8696C0BBB810}" type="presParOf" srcId="{B13075F1-51ED-4507-9777-945EE3838A4D}" destId="{3A95A4B2-B0A2-4B94-B22F-55157FD7AA2E}" srcOrd="1" destOrd="0" presId="urn:microsoft.com/office/officeart/2005/8/layout/venn3"/>
    <dgm:cxn modelId="{4454D14A-F6A0-4292-9D06-9D1C25949F7A}" type="presParOf" srcId="{B13075F1-51ED-4507-9777-945EE3838A4D}" destId="{BF4926E0-FAC3-4CBC-9C30-AAECE59892B0}" srcOrd="2" destOrd="0" presId="urn:microsoft.com/office/officeart/2005/8/layout/venn3"/>
    <dgm:cxn modelId="{741A8C78-BA55-42CE-8580-C58136F0271C}" type="presParOf" srcId="{B13075F1-51ED-4507-9777-945EE3838A4D}" destId="{95FDE0E6-FE88-457A-A679-974B41A4F3F4}" srcOrd="3" destOrd="0" presId="urn:microsoft.com/office/officeart/2005/8/layout/venn3"/>
    <dgm:cxn modelId="{6D9C03FE-4E50-4277-A1C2-BE251B02F35F}" type="presParOf" srcId="{B13075F1-51ED-4507-9777-945EE3838A4D}" destId="{B80D629E-52C0-4A26-94FE-9B6881ED7FD2}" srcOrd="4" destOrd="0" presId="urn:microsoft.com/office/officeart/2005/8/layout/venn3"/>
    <dgm:cxn modelId="{9D6B93B9-771A-4CF2-890A-FCF36954434D}" type="presParOf" srcId="{B13075F1-51ED-4507-9777-945EE3838A4D}" destId="{AD4EC1C4-9C44-4C3A-87FB-803967D045D1}" srcOrd="5" destOrd="0" presId="urn:microsoft.com/office/officeart/2005/8/layout/venn3"/>
    <dgm:cxn modelId="{EC61DFAB-0450-4CAF-942B-FDB3FB94D3D9}" type="presParOf" srcId="{B13075F1-51ED-4507-9777-945EE3838A4D}" destId="{E96FD2D0-71D5-4CE2-9D2A-86CBE1F06B40}" srcOrd="6" destOrd="0" presId="urn:microsoft.com/office/officeart/2005/8/layout/venn3"/>
    <dgm:cxn modelId="{84D7592A-F573-4F4B-BC09-C1EC5D38ED3E}" type="presParOf" srcId="{B13075F1-51ED-4507-9777-945EE3838A4D}" destId="{56B5E2EF-AE81-4D0C-B678-F1B4F7C3AC1C}" srcOrd="7" destOrd="0" presId="urn:microsoft.com/office/officeart/2005/8/layout/venn3"/>
    <dgm:cxn modelId="{CD9CC6D2-CE21-4452-BAD5-E82988F97E34}" type="presParOf" srcId="{B13075F1-51ED-4507-9777-945EE3838A4D}" destId="{F783865A-F694-4BC8-BB93-F9BCB19DE7B8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BDE7E-998D-46EC-9095-325B01C4EF77}">
      <dsp:nvSpPr>
        <dsp:cNvPr id="0" name=""/>
        <dsp:cNvSpPr/>
      </dsp:nvSpPr>
      <dsp:spPr>
        <a:xfrm>
          <a:off x="962" y="693088"/>
          <a:ext cx="1877327" cy="1877327"/>
        </a:xfrm>
        <a:prstGeom prst="ellipse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316" tIns="21590" rIns="103316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UK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(February)</a:t>
          </a:r>
          <a:endParaRPr lang="en-GB" sz="1700" kern="1200" dirty="0"/>
        </a:p>
      </dsp:txBody>
      <dsp:txXfrm>
        <a:off x="275890" y="968016"/>
        <a:ext cx="1327471" cy="1327471"/>
      </dsp:txXfrm>
    </dsp:sp>
    <dsp:sp modelId="{BF4926E0-FAC3-4CBC-9C30-AAECE59892B0}">
      <dsp:nvSpPr>
        <dsp:cNvPr id="0" name=""/>
        <dsp:cNvSpPr/>
      </dsp:nvSpPr>
      <dsp:spPr>
        <a:xfrm>
          <a:off x="1502824" y="693088"/>
          <a:ext cx="1877327" cy="1877327"/>
        </a:xfrm>
        <a:prstGeom prst="ellipse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316" tIns="21590" rIns="103316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Sweden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(March)</a:t>
          </a:r>
          <a:endParaRPr lang="en-GB" sz="1700" kern="1200" dirty="0"/>
        </a:p>
      </dsp:txBody>
      <dsp:txXfrm>
        <a:off x="1777752" y="968016"/>
        <a:ext cx="1327471" cy="1327471"/>
      </dsp:txXfrm>
    </dsp:sp>
    <dsp:sp modelId="{B80D629E-52C0-4A26-94FE-9B6881ED7FD2}">
      <dsp:nvSpPr>
        <dsp:cNvPr id="0" name=""/>
        <dsp:cNvSpPr/>
      </dsp:nvSpPr>
      <dsp:spPr>
        <a:xfrm>
          <a:off x="3004686" y="714076"/>
          <a:ext cx="1877327" cy="1877327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316" tIns="21590" rIns="103316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The Netherlands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(June)</a:t>
          </a:r>
        </a:p>
      </dsp:txBody>
      <dsp:txXfrm>
        <a:off x="3279614" y="989004"/>
        <a:ext cx="1327471" cy="1327471"/>
      </dsp:txXfrm>
    </dsp:sp>
    <dsp:sp modelId="{E96FD2D0-71D5-4CE2-9D2A-86CBE1F06B40}">
      <dsp:nvSpPr>
        <dsp:cNvPr id="0" name=""/>
        <dsp:cNvSpPr/>
      </dsp:nvSpPr>
      <dsp:spPr>
        <a:xfrm>
          <a:off x="4506548" y="693088"/>
          <a:ext cx="1877327" cy="1877327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316" tIns="21590" rIns="103316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Austria (September)</a:t>
          </a:r>
          <a:endParaRPr lang="en-GB" sz="1700" kern="1200" dirty="0"/>
        </a:p>
      </dsp:txBody>
      <dsp:txXfrm>
        <a:off x="4781476" y="968016"/>
        <a:ext cx="1327471" cy="1327471"/>
      </dsp:txXfrm>
    </dsp:sp>
    <dsp:sp modelId="{F783865A-F694-4BC8-BB93-F9BCB19DE7B8}">
      <dsp:nvSpPr>
        <dsp:cNvPr id="0" name=""/>
        <dsp:cNvSpPr/>
      </dsp:nvSpPr>
      <dsp:spPr>
        <a:xfrm>
          <a:off x="6009371" y="707093"/>
          <a:ext cx="1877327" cy="187732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316" tIns="21590" rIns="103316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Germany</a:t>
          </a:r>
          <a:r>
            <a:rPr lang="en-GB" sz="1700" kern="1200" baseline="0" dirty="0" smtClean="0"/>
            <a:t> (November)</a:t>
          </a:r>
          <a:endParaRPr lang="en-GB" sz="1700" kern="1200" dirty="0" smtClean="0"/>
        </a:p>
      </dsp:txBody>
      <dsp:txXfrm>
        <a:off x="6284299" y="982021"/>
        <a:ext cx="1327471" cy="1327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3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7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5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7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3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2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2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4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2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8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B9310-D20C-4413-8AD5-7197E4335FC6}" type="datetimeFigureOut">
              <a:rPr lang="en-US" smtClean="0"/>
              <a:t>04/12/2016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9D2CB-7DCC-46C8-89A0-06DE5757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9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Digital Footprint Project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Smart Society Policy Event – 05.12.2016</a:t>
            </a:r>
          </a:p>
          <a:p>
            <a:r>
              <a:rPr lang="en-GB" dirty="0" smtClean="0"/>
              <a:t>Scotland House </a:t>
            </a:r>
          </a:p>
          <a:p>
            <a:r>
              <a:rPr lang="en-GB" dirty="0" err="1" smtClean="0"/>
              <a:t>Rond</a:t>
            </a:r>
            <a:r>
              <a:rPr lang="en-GB" dirty="0" smtClean="0"/>
              <a:t>-Point Schuman 6, 1040 Brussels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906" y="928705"/>
            <a:ext cx="833887" cy="68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96" y="635796"/>
            <a:ext cx="833887" cy="68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Proportion of Income from </a:t>
            </a:r>
            <a:br>
              <a:rPr lang="en-GB" dirty="0" smtClean="0"/>
            </a:br>
            <a:r>
              <a:rPr lang="en-GB" dirty="0" smtClean="0"/>
              <a:t>Crowd Work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In the UK (cf. to Sweden)</a:t>
            </a:r>
            <a:endParaRPr lang="en-GB" dirty="0"/>
          </a:p>
        </p:txBody>
      </p:sp>
      <p:pic>
        <p:nvPicPr>
          <p:cNvPr id="8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9842" y="2938296"/>
            <a:ext cx="3868340" cy="2358962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In Austria (cf. to Germany)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632509" y="2736056"/>
            <a:ext cx="3880674" cy="276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267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96" y="186612"/>
            <a:ext cx="833887" cy="68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Types of Work being carried out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In Germany</a:t>
            </a:r>
            <a:endParaRPr lang="en-US" dirty="0"/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97094984"/>
              </p:ext>
            </p:extLst>
          </p:nvPr>
        </p:nvGraphicFramePr>
        <p:xfrm>
          <a:off x="629842" y="2736056"/>
          <a:ext cx="3868340" cy="2763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In the Netherlands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</p:nvPr>
        </p:nvGraphicFramePr>
        <p:xfrm>
          <a:off x="4629150" y="2736056"/>
          <a:ext cx="3887391" cy="2763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76352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96" y="25043"/>
            <a:ext cx="833887" cy="68016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Other Sources of Online Income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Swedish Population </a:t>
            </a:r>
          </a:p>
          <a:p>
            <a:r>
              <a:rPr lang="en-GB" dirty="0" smtClean="0"/>
              <a:t>(cf. UK + GER)</a:t>
            </a: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9842" y="2736057"/>
            <a:ext cx="3868340" cy="3033678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Austrian Population </a:t>
            </a:r>
          </a:p>
          <a:p>
            <a:r>
              <a:rPr lang="en-GB" dirty="0" smtClean="0"/>
              <a:t>(cf. with the NL)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05206550"/>
              </p:ext>
            </p:extLst>
          </p:nvPr>
        </p:nvGraphicFramePr>
        <p:xfrm>
          <a:off x="4629150" y="2736056"/>
          <a:ext cx="3887391" cy="3033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4251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Some existing evidence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0688" y="2576580"/>
            <a:ext cx="1555124" cy="1120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Occasional experiment</a:t>
            </a:r>
            <a:endParaRPr lang="en-US" sz="1350" dirty="0"/>
          </a:p>
        </p:txBody>
      </p:sp>
      <p:sp>
        <p:nvSpPr>
          <p:cNvPr id="5" name="Oval 4"/>
          <p:cNvSpPr/>
          <p:nvPr/>
        </p:nvSpPr>
        <p:spPr>
          <a:xfrm>
            <a:off x="2587849" y="3697043"/>
            <a:ext cx="1642861" cy="15358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A small supplement to total income</a:t>
            </a:r>
            <a:endParaRPr lang="en-US" sz="1350" dirty="0"/>
          </a:p>
        </p:txBody>
      </p:sp>
      <p:sp>
        <p:nvSpPr>
          <p:cNvPr id="6" name="Oval 5"/>
          <p:cNvSpPr/>
          <p:nvPr/>
        </p:nvSpPr>
        <p:spPr>
          <a:xfrm>
            <a:off x="4578440" y="2576580"/>
            <a:ext cx="1516487" cy="1120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Little gender difference</a:t>
            </a:r>
            <a:endParaRPr lang="en-US" sz="1350" dirty="0"/>
          </a:p>
        </p:txBody>
      </p:sp>
      <p:sp>
        <p:nvSpPr>
          <p:cNvPr id="7" name="Oval 6"/>
          <p:cNvSpPr/>
          <p:nvPr/>
        </p:nvSpPr>
        <p:spPr>
          <a:xfrm>
            <a:off x="6418508" y="3697043"/>
            <a:ext cx="1666205" cy="15339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Not narrowly focused on particular types of crowd work </a:t>
            </a:r>
            <a:endParaRPr lang="en-US" sz="135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19" y="737910"/>
            <a:ext cx="833887" cy="68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628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70" y="683062"/>
            <a:ext cx="833887" cy="68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4) Future Outlook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Publication of the report:</a:t>
            </a:r>
          </a:p>
          <a:p>
            <a:pPr lvl="1"/>
            <a:r>
              <a:rPr lang="en-GB" dirty="0" smtClean="0"/>
              <a:t>Review existing evidence on the extent and characteristics of crowd work</a:t>
            </a:r>
          </a:p>
          <a:p>
            <a:pPr lvl="1"/>
            <a:r>
              <a:rPr lang="en-GB" dirty="0" smtClean="0"/>
              <a:t>Present the results of an innovative series of surveys </a:t>
            </a:r>
            <a:endParaRPr lang="de-DE" dirty="0" smtClean="0"/>
          </a:p>
          <a:p>
            <a:r>
              <a:rPr lang="en-GB" dirty="0"/>
              <a:t>Conducting </a:t>
            </a:r>
            <a:r>
              <a:rPr lang="en-GB" dirty="0" smtClean="0"/>
              <a:t>further crowd </a:t>
            </a:r>
            <a:r>
              <a:rPr lang="en-GB" dirty="0"/>
              <a:t>working surveys at the European and global </a:t>
            </a:r>
            <a:r>
              <a:rPr lang="en-GB" dirty="0" smtClean="0"/>
              <a:t>level</a:t>
            </a:r>
            <a:endParaRPr lang="de-DE" dirty="0" smtClean="0"/>
          </a:p>
          <a:p>
            <a:r>
              <a:rPr lang="de-DE" dirty="0" err="1" smtClean="0"/>
              <a:t>Producing</a:t>
            </a:r>
            <a:r>
              <a:rPr lang="de-DE" dirty="0" smtClean="0"/>
              <a:t> a final </a:t>
            </a:r>
            <a:r>
              <a:rPr lang="de-DE" dirty="0" err="1" smtClean="0"/>
              <a:t>report</a:t>
            </a:r>
            <a:endParaRPr lang="de-DE" dirty="0"/>
          </a:p>
          <a:p>
            <a:r>
              <a:rPr lang="de-DE" dirty="0" err="1" smtClean="0"/>
              <a:t>Closing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final </a:t>
            </a:r>
            <a:r>
              <a:rPr lang="de-DE" dirty="0" err="1" smtClean="0"/>
              <a:t>event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Expected project outcome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/>
              <a:t>Digitalized labour markets </a:t>
            </a:r>
          </a:p>
          <a:p>
            <a:pPr lvl="1"/>
            <a:r>
              <a:rPr lang="en-GB" dirty="0"/>
              <a:t>Lower labour standards of digitalized workers</a:t>
            </a:r>
          </a:p>
          <a:p>
            <a:pPr lvl="1"/>
            <a:r>
              <a:rPr lang="en-GB" dirty="0"/>
              <a:t>Lower labour costs for the employers of digitalized workers</a:t>
            </a:r>
          </a:p>
          <a:p>
            <a:pPr lvl="1"/>
            <a:r>
              <a:rPr lang="en-GB" dirty="0"/>
              <a:t>Crowd-sourcing practices do not require any payment for income taxes or social contributions</a:t>
            </a:r>
          </a:p>
          <a:p>
            <a:pPr lvl="2"/>
            <a:r>
              <a:rPr lang="en-GB" dirty="0"/>
              <a:t>Lower labour costs for companies</a:t>
            </a:r>
          </a:p>
          <a:p>
            <a:pPr lvl="2"/>
            <a:r>
              <a:rPr lang="en-GB" dirty="0"/>
              <a:t>Large revenue losses for governments in the future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67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7" y="737910"/>
            <a:ext cx="833887" cy="68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5) Media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In </a:t>
            </a:r>
            <a:r>
              <a:rPr lang="en-GB" dirty="0"/>
              <a:t>the UK:</a:t>
            </a:r>
          </a:p>
          <a:p>
            <a:pPr lvl="1"/>
            <a:r>
              <a:rPr lang="en-GB" dirty="0"/>
              <a:t>Articles in ‘The Guardian’ and in ‘The Independent’ (14/15 February 2016)</a:t>
            </a:r>
          </a:p>
          <a:p>
            <a:r>
              <a:rPr lang="en-GB" dirty="0"/>
              <a:t>After our Press Conference in Rome (14/15 March 2016):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sz="1425" dirty="0"/>
              <a:t>(Attracted the interest of several EU officials)</a:t>
            </a:r>
          </a:p>
          <a:p>
            <a:r>
              <a:rPr lang="en-GB" dirty="0" smtClean="0"/>
              <a:t>In the NL: Publications in 16 regional newspaper and 1 radio </a:t>
            </a:r>
            <a:r>
              <a:rPr lang="en-GB" dirty="0"/>
              <a:t>i</a:t>
            </a:r>
            <a:r>
              <a:rPr lang="en-GB" dirty="0" smtClean="0"/>
              <a:t>nterview</a:t>
            </a:r>
            <a:endParaRPr lang="en-GB" dirty="0"/>
          </a:p>
          <a:p>
            <a:r>
              <a:rPr lang="en-GB" dirty="0" smtClean="0"/>
              <a:t>In Austria: Publications in 9 newspaper (on + offline) and 1 TV interview</a:t>
            </a:r>
          </a:p>
          <a:p>
            <a:r>
              <a:rPr lang="en-GB" dirty="0" smtClean="0"/>
              <a:t>Several academic journals refer to the project </a:t>
            </a:r>
          </a:p>
        </p:txBody>
      </p:sp>
      <p:pic>
        <p:nvPicPr>
          <p:cNvPr id="5" name="table"/>
          <p:cNvPicPr/>
          <p:nvPr/>
        </p:nvPicPr>
        <p:blipFill>
          <a:blip r:embed="rId3"/>
          <a:stretch>
            <a:fillRect/>
          </a:stretch>
        </p:blipFill>
        <p:spPr>
          <a:xfrm>
            <a:off x="1661206" y="2719354"/>
            <a:ext cx="5435220" cy="145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9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06" y="687824"/>
            <a:ext cx="833887" cy="68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6) Critical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specific timeframe is missing …</a:t>
            </a:r>
          </a:p>
          <a:p>
            <a:pPr lvl="1"/>
            <a:r>
              <a:rPr lang="en-GB" dirty="0" smtClean="0"/>
              <a:t>When did this trend towards crowd work start?</a:t>
            </a:r>
          </a:p>
          <a:p>
            <a:pPr lvl="1"/>
            <a:r>
              <a:rPr lang="en-GB" dirty="0" smtClean="0"/>
              <a:t>How will it develop?</a:t>
            </a:r>
          </a:p>
          <a:p>
            <a:r>
              <a:rPr lang="en-GB" dirty="0" smtClean="0"/>
              <a:t>There is no specific data on working hours …</a:t>
            </a:r>
          </a:p>
          <a:p>
            <a:r>
              <a:rPr lang="en-GB" dirty="0" smtClean="0"/>
              <a:t>What role do companies play in this development?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+++</a:t>
            </a:r>
          </a:p>
          <a:p>
            <a:r>
              <a:rPr lang="en-GB" dirty="0" smtClean="0"/>
              <a:t>Call to action plan </a:t>
            </a:r>
          </a:p>
          <a:p>
            <a:r>
              <a:rPr lang="en-GB" dirty="0" smtClean="0"/>
              <a:t>Develop possible scenarios (role of governments, businesses and trade unions)</a:t>
            </a:r>
          </a:p>
        </p:txBody>
      </p:sp>
    </p:spTree>
    <p:extLst>
      <p:ext uri="{BB962C8B-B14F-4D97-AF65-F5344CB8AC3E}">
        <p14:creationId xmlns:p14="http://schemas.microsoft.com/office/powerpoint/2010/main" val="2923204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3600" dirty="0"/>
              <a:t>Publication of the Interim Report on 05.12.2016</a:t>
            </a:r>
            <a:br>
              <a:rPr lang="en-GB" sz="3600" dirty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For more information:</a:t>
            </a:r>
            <a:br>
              <a:rPr lang="en-GB" sz="3600" dirty="0"/>
            </a:br>
            <a:r>
              <a:rPr lang="en-GB" sz="2700" dirty="0">
                <a:solidFill>
                  <a:srgbClr val="FF0000"/>
                </a:solidFill>
              </a:rPr>
              <a:t>http://www.feps-europe.eu/en/digital-footprint-project</a:t>
            </a:r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endParaRPr lang="en-GB" sz="2400" dirty="0"/>
          </a:p>
          <a:p>
            <a:pPr algn="r"/>
            <a:endParaRPr lang="en-GB" sz="2400" dirty="0"/>
          </a:p>
          <a:p>
            <a:pPr algn="r"/>
            <a:r>
              <a:rPr lang="en-GB" sz="2400" dirty="0"/>
              <a:t>Thank you for your attention.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63" y="822455"/>
            <a:ext cx="833887" cy="68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6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87824"/>
            <a:ext cx="833887" cy="68016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Table of Content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5763" indent="-385763">
              <a:buFont typeface="+mj-lt"/>
              <a:buAutoNum type="arabicParenR"/>
            </a:pPr>
            <a:r>
              <a:rPr lang="en-GB" dirty="0" smtClean="0"/>
              <a:t>Introduction </a:t>
            </a:r>
          </a:p>
          <a:p>
            <a:pPr marL="385763" indent="-385763">
              <a:buFont typeface="+mj-lt"/>
              <a:buAutoNum type="arabicParenR"/>
            </a:pPr>
            <a:r>
              <a:rPr lang="en-GB" dirty="0" smtClean="0"/>
              <a:t>The Research Project</a:t>
            </a:r>
          </a:p>
          <a:p>
            <a:pPr lvl="1"/>
            <a:r>
              <a:rPr lang="en-GB" dirty="0" smtClean="0"/>
              <a:t>The Research Design</a:t>
            </a:r>
          </a:p>
          <a:p>
            <a:pPr lvl="1"/>
            <a:r>
              <a:rPr lang="en-GB" dirty="0" smtClean="0"/>
              <a:t>The Crowd Working Survey</a:t>
            </a:r>
          </a:p>
          <a:p>
            <a:pPr lvl="1"/>
            <a:r>
              <a:rPr lang="en-GB" dirty="0" smtClean="0"/>
              <a:t>Extrapolation</a:t>
            </a:r>
          </a:p>
          <a:p>
            <a:pPr marL="385763" indent="-385763">
              <a:buFont typeface="+mj-lt"/>
              <a:buAutoNum type="arabicParenR"/>
            </a:pPr>
            <a:r>
              <a:rPr lang="en-GB" dirty="0" smtClean="0"/>
              <a:t>The Case Studies</a:t>
            </a:r>
          </a:p>
          <a:p>
            <a:pPr marL="385763" indent="-385763">
              <a:buFont typeface="+mj-lt"/>
              <a:buAutoNum type="arabicParenR"/>
            </a:pPr>
            <a:r>
              <a:rPr lang="en-GB" dirty="0" smtClean="0"/>
              <a:t>Future Outlook</a:t>
            </a:r>
          </a:p>
          <a:p>
            <a:pPr lvl="1"/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Expected Project Outcome</a:t>
            </a:r>
          </a:p>
          <a:p>
            <a:pPr marL="385763" indent="-385763">
              <a:buFont typeface="+mj-lt"/>
              <a:buAutoNum type="arabicParenR"/>
            </a:pPr>
            <a:r>
              <a:rPr lang="en-GB" dirty="0" smtClean="0"/>
              <a:t>Media Attention</a:t>
            </a:r>
          </a:p>
          <a:p>
            <a:pPr marL="385763" indent="-385763">
              <a:buFont typeface="+mj-lt"/>
              <a:buAutoNum type="arabicParenR"/>
            </a:pPr>
            <a:r>
              <a:rPr lang="en-GB" dirty="0" smtClean="0"/>
              <a:t>Critical 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7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1)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Crowd work</a:t>
            </a:r>
          </a:p>
          <a:p>
            <a:pPr lvl="1"/>
            <a:r>
              <a:rPr lang="en-GB" dirty="0" smtClean="0"/>
              <a:t>No single definition of ‘crowd work’</a:t>
            </a:r>
          </a:p>
          <a:p>
            <a:pPr lvl="1"/>
            <a:r>
              <a:rPr lang="en-GB" dirty="0" smtClean="0"/>
              <a:t>Paid or unpaid (sole or additional source of income)</a:t>
            </a:r>
          </a:p>
          <a:p>
            <a:pPr lvl="1"/>
            <a:r>
              <a:rPr lang="en-GB" dirty="0" smtClean="0"/>
              <a:t>Carried out online or offline</a:t>
            </a:r>
          </a:p>
          <a:p>
            <a:pPr lvl="1"/>
            <a:r>
              <a:rPr lang="en-GB" dirty="0" smtClean="0"/>
              <a:t>Carried out on the worker’s own premises, on a client’s premises or in a public space</a:t>
            </a:r>
          </a:p>
          <a:p>
            <a:pPr lvl="1"/>
            <a:r>
              <a:rPr lang="en-GB" dirty="0" smtClean="0"/>
              <a:t>Various employment statuses </a:t>
            </a:r>
          </a:p>
          <a:p>
            <a:pPr marL="342900" lvl="1" indent="0">
              <a:buNone/>
            </a:pPr>
            <a:endParaRPr lang="en-GB" dirty="0" smtClean="0"/>
          </a:p>
          <a:p>
            <a:r>
              <a:rPr lang="en-GB" dirty="0" smtClean="0"/>
              <a:t>What </a:t>
            </a:r>
            <a:r>
              <a:rPr lang="en-GB" dirty="0"/>
              <a:t>are the characteristics of the ‘gig economy’?</a:t>
            </a:r>
          </a:p>
          <a:p>
            <a:pPr lvl="1"/>
            <a:r>
              <a:rPr lang="en-GB" dirty="0"/>
              <a:t>Who are the crowd workers?</a:t>
            </a:r>
          </a:p>
          <a:p>
            <a:pPr lvl="1"/>
            <a:r>
              <a:rPr lang="en-GB" dirty="0"/>
              <a:t>What type of work is offered at platforms?</a:t>
            </a:r>
          </a:p>
          <a:p>
            <a:pPr lvl="1"/>
            <a:r>
              <a:rPr lang="en-GB" dirty="0"/>
              <a:t>Which sectors are affected?</a:t>
            </a:r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87" y="687824"/>
            <a:ext cx="833887" cy="68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303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86" y="687824"/>
            <a:ext cx="833887" cy="680165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2) The Research Project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Project Purpose:</a:t>
            </a:r>
          </a:p>
          <a:p>
            <a:pPr marL="214313" indent="-214313"/>
            <a:r>
              <a:rPr lang="en-GB" dirty="0" smtClean="0"/>
              <a:t>Picture of the digitalized labour market in the EU and beyond</a:t>
            </a:r>
          </a:p>
          <a:p>
            <a:pPr marL="214313" indent="-214313"/>
            <a:r>
              <a:rPr lang="en-GB" dirty="0" smtClean="0"/>
              <a:t>Diversity of new forms of labour and associated labour conditions</a:t>
            </a:r>
          </a:p>
          <a:p>
            <a:pPr marL="214313" indent="-214313"/>
            <a:r>
              <a:rPr lang="en-GB" dirty="0" smtClean="0"/>
              <a:t>Policy proposals</a:t>
            </a:r>
          </a:p>
          <a:p>
            <a:pPr marL="0" indent="0">
              <a:buNone/>
            </a:pPr>
            <a:endParaRPr lang="en-GB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C00000"/>
                </a:solidFill>
              </a:rPr>
              <a:t>Conducting crowd working surveys in several Member </a:t>
            </a:r>
            <a:r>
              <a:rPr lang="en-GB" dirty="0" smtClean="0">
                <a:solidFill>
                  <a:srgbClr val="C00000"/>
                </a:solidFill>
              </a:rPr>
              <a:t>States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Conducting crowd working surveys in other continents</a:t>
            </a:r>
            <a:endParaRPr lang="en-GB" dirty="0">
              <a:solidFill>
                <a:srgbClr val="C00000"/>
              </a:solidFill>
            </a:endParaRPr>
          </a:p>
          <a:p>
            <a:pPr marL="214313" indent="-214313"/>
            <a:endParaRPr lang="en-GB" dirty="0" smtClean="0"/>
          </a:p>
          <a:p>
            <a:pPr marL="214313" indent="-214313"/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dirty="0" smtClean="0"/>
              <a:t>Main actors: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1" y="3747709"/>
            <a:ext cx="1636799" cy="13016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354" y="2857992"/>
            <a:ext cx="2523793" cy="449075"/>
          </a:xfrm>
          <a:prstGeom prst="rect">
            <a:avLst/>
          </a:prstGeom>
        </p:spPr>
      </p:pic>
      <p:pic>
        <p:nvPicPr>
          <p:cNvPr id="11" name="Picture Placeholder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2550" y="3747709"/>
            <a:ext cx="1702800" cy="138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888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Research Project</a:t>
            </a:r>
            <a:br>
              <a:rPr lang="en-GB" dirty="0" smtClean="0"/>
            </a:br>
            <a:r>
              <a:rPr lang="en-GB" sz="2100" dirty="0"/>
              <a:t>- The Research Design -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2016 - 2017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Omnibus surveys (on/offline)</a:t>
            </a:r>
          </a:p>
          <a:p>
            <a:pPr lvl="1"/>
            <a:r>
              <a:rPr lang="en-GB" dirty="0" smtClean="0"/>
              <a:t>Types and characteristics of crowd work</a:t>
            </a:r>
          </a:p>
          <a:p>
            <a:r>
              <a:rPr lang="en-GB" dirty="0" smtClean="0"/>
              <a:t>Qualitative interviews</a:t>
            </a:r>
          </a:p>
          <a:p>
            <a:pPr lvl="1"/>
            <a:r>
              <a:rPr lang="en-GB" dirty="0" smtClean="0"/>
              <a:t>Why people do crowd work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Deliveries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European comparative analysis set within a global context</a:t>
            </a:r>
          </a:p>
          <a:p>
            <a:pPr lvl="1"/>
            <a:r>
              <a:rPr lang="en-GB" dirty="0" smtClean="0"/>
              <a:t>Interaction between local-based work with a global dimension</a:t>
            </a:r>
          </a:p>
          <a:p>
            <a:pPr lvl="1"/>
            <a:r>
              <a:rPr lang="en-GB" dirty="0" smtClean="0"/>
              <a:t>Identifying challenges related to social security </a:t>
            </a:r>
          </a:p>
          <a:p>
            <a:r>
              <a:rPr lang="en-GB" dirty="0" smtClean="0"/>
              <a:t>Factsheets/report</a:t>
            </a:r>
          </a:p>
          <a:p>
            <a:r>
              <a:rPr lang="en-GB" dirty="0" smtClean="0"/>
              <a:t>Events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40" y="593805"/>
            <a:ext cx="833887" cy="68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77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The Research Project</a:t>
            </a:r>
            <a:br>
              <a:rPr lang="en-GB" dirty="0" smtClean="0"/>
            </a:br>
            <a:r>
              <a:rPr lang="en-GB" sz="2100" dirty="0"/>
              <a:t>- The Crowd Working Survey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Overview </a:t>
            </a:r>
            <a:r>
              <a:rPr lang="en-GB" dirty="0"/>
              <a:t>of crowd workers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ncome </a:t>
            </a:r>
            <a:r>
              <a:rPr lang="en-GB" dirty="0"/>
              <a:t>from crowd work</a:t>
            </a:r>
          </a:p>
          <a:p>
            <a:pPr lvl="1"/>
            <a:r>
              <a:rPr lang="en-GB" dirty="0"/>
              <a:t>Age of crowd workers</a:t>
            </a:r>
          </a:p>
          <a:p>
            <a:pPr lvl="1"/>
            <a:r>
              <a:rPr lang="en-GB" dirty="0" smtClean="0"/>
              <a:t>Distribution </a:t>
            </a:r>
            <a:r>
              <a:rPr lang="en-GB" dirty="0"/>
              <a:t>of crowd work </a:t>
            </a:r>
            <a:r>
              <a:rPr lang="en-GB" dirty="0" smtClean="0"/>
              <a:t>in different regions</a:t>
            </a:r>
          </a:p>
          <a:p>
            <a:pPr marL="342900" lvl="1" indent="0">
              <a:buNone/>
            </a:pPr>
            <a:endParaRPr lang="en-GB" dirty="0"/>
          </a:p>
          <a:p>
            <a:pPr marL="342900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How often do you tend to find paid work through online platforms?</a:t>
            </a:r>
          </a:p>
          <a:p>
            <a:r>
              <a:rPr lang="en-GB" dirty="0"/>
              <a:t>How often do you do certain types of work using online platforms?</a:t>
            </a:r>
          </a:p>
          <a:p>
            <a:pPr lvl="1"/>
            <a:r>
              <a:rPr lang="en-GB" dirty="0"/>
              <a:t>Crowd work driving</a:t>
            </a:r>
          </a:p>
          <a:p>
            <a:pPr lvl="1"/>
            <a:r>
              <a:rPr lang="en-GB" dirty="0"/>
              <a:t>Crowd work outside of home</a:t>
            </a:r>
          </a:p>
          <a:p>
            <a:pPr lvl="1"/>
            <a:r>
              <a:rPr lang="en-GB" dirty="0"/>
              <a:t>Crowd work from home</a:t>
            </a:r>
          </a:p>
          <a:p>
            <a:r>
              <a:rPr lang="en-GB" dirty="0"/>
              <a:t>How often do you do ‘other things’ online?</a:t>
            </a:r>
          </a:p>
          <a:p>
            <a:pPr lvl="1"/>
            <a:r>
              <a:rPr lang="en-GB" dirty="0"/>
              <a:t>(Re)sell possessions/belongings</a:t>
            </a:r>
          </a:p>
          <a:p>
            <a:pPr lvl="1"/>
            <a:r>
              <a:rPr lang="en-GB" dirty="0"/>
              <a:t>Find a paying guest for accommodation in your home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44" y="593855"/>
            <a:ext cx="833887" cy="68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3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Research Project</a:t>
            </a:r>
            <a:br>
              <a:rPr lang="en-GB" dirty="0" smtClean="0"/>
            </a:br>
            <a:r>
              <a:rPr lang="en-GB" sz="2100" dirty="0"/>
              <a:t>- Extrapolation -</a:t>
            </a:r>
            <a:endParaRPr lang="en-US" sz="2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Wingdings" panose="05000000000000000000" pitchFamily="2" charset="2"/>
              </a:rPr>
              <a:t>Samples: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Representative of the broader populations of crowd workers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But: cannot state with complete confidence that the % found can be extrapolated to the entire population of these countries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Next step: </a:t>
            </a:r>
          </a:p>
          <a:p>
            <a:pPr lvl="2"/>
            <a:r>
              <a:rPr lang="en-GB" dirty="0">
                <a:sym typeface="Wingdings" panose="05000000000000000000" pitchFamily="2" charset="2"/>
              </a:rPr>
              <a:t>C</a:t>
            </a:r>
            <a:r>
              <a:rPr lang="en-GB" dirty="0" smtClean="0">
                <a:sym typeface="Wingdings" panose="05000000000000000000" pitchFamily="2" charset="2"/>
              </a:rPr>
              <a:t>onduct a comparable survey using face-to-face and/or telephone method</a:t>
            </a:r>
          </a:p>
          <a:p>
            <a:pPr lvl="2"/>
            <a:r>
              <a:rPr lang="en-GB" dirty="0" smtClean="0">
                <a:sym typeface="Wingdings" panose="05000000000000000000" pitchFamily="2" charset="2"/>
              </a:rPr>
              <a:t>Calibration of results</a:t>
            </a: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 </a:t>
            </a:r>
            <a:endParaRPr lang="en-GB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593855"/>
            <a:ext cx="833887" cy="68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6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87824"/>
            <a:ext cx="833887" cy="68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3) The Case Studies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398916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364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23" y="687824"/>
            <a:ext cx="833887" cy="68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Crowd Workers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070982"/>
              </p:ext>
            </p:extLst>
          </p:nvPr>
        </p:nvGraphicFramePr>
        <p:xfrm>
          <a:off x="628650" y="2226469"/>
          <a:ext cx="7886700" cy="2977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496234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Member State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Would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be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crowd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workers</a:t>
                      </a:r>
                      <a:r>
                        <a:rPr lang="de-DE" sz="1400" dirty="0" smtClean="0"/>
                        <a:t> (%)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Actual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crowd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workers</a:t>
                      </a:r>
                      <a:r>
                        <a:rPr lang="de-DE" sz="1400" dirty="0" smtClean="0"/>
                        <a:t> (%)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96234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United </a:t>
                      </a:r>
                      <a:r>
                        <a:rPr lang="de-DE" sz="1400" dirty="0" err="1" smtClean="0"/>
                        <a:t>Kingdom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21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11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96234"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Sweden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12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96234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The </a:t>
                      </a:r>
                      <a:r>
                        <a:rPr lang="de-DE" sz="1400" dirty="0" err="1" smtClean="0"/>
                        <a:t>Netherlands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18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12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96234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Austria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36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23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96234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Germany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22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695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734</Words>
  <Application>Microsoft Macintosh PowerPoint</Application>
  <PresentationFormat>On-screen Show (4:3)</PresentationFormat>
  <Paragraphs>160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Digital Footprint Project</vt:lpstr>
      <vt:lpstr>Table of Content</vt:lpstr>
      <vt:lpstr>1) Introduction</vt:lpstr>
      <vt:lpstr>2) The Research Project</vt:lpstr>
      <vt:lpstr>The Research Project - The Research Design -</vt:lpstr>
      <vt:lpstr> The Research Project - The Crowd Working Survey - </vt:lpstr>
      <vt:lpstr>The Research Project - Extrapolation -</vt:lpstr>
      <vt:lpstr>3) The Case Studies</vt:lpstr>
      <vt:lpstr>The Crowd Workers</vt:lpstr>
      <vt:lpstr>Proportion of Income from  Crowd Work</vt:lpstr>
      <vt:lpstr>Types of Work being carried out</vt:lpstr>
      <vt:lpstr>Other Sources of Online Income</vt:lpstr>
      <vt:lpstr>Some existing evidence …</vt:lpstr>
      <vt:lpstr>4) Future Outlook</vt:lpstr>
      <vt:lpstr>5) Media Attention</vt:lpstr>
      <vt:lpstr>6) Critical Assessment</vt:lpstr>
      <vt:lpstr>Publication of the Interim Report on 05.12.2016  For more information: http://www.feps-europe.eu/en/digital-footprint-project</vt:lpstr>
    </vt:vector>
  </TitlesOfParts>
  <Company>Uni-Europa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Footprint Project</dc:title>
  <dc:creator>Aileen Koerfer</dc:creator>
  <cp:lastModifiedBy>Mark Hartswood</cp:lastModifiedBy>
  <cp:revision>56</cp:revision>
  <cp:lastPrinted>2016-11-29T11:08:41Z</cp:lastPrinted>
  <dcterms:created xsi:type="dcterms:W3CDTF">2016-08-23T13:25:29Z</dcterms:created>
  <dcterms:modified xsi:type="dcterms:W3CDTF">2016-12-04T10:01:02Z</dcterms:modified>
</cp:coreProperties>
</file>