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4" r:id="rId4"/>
    <p:sldId id="265" r:id="rId5"/>
    <p:sldId id="279" r:id="rId6"/>
    <p:sldId id="273" r:id="rId7"/>
    <p:sldId id="280" r:id="rId8"/>
    <p:sldId id="281" r:id="rId9"/>
    <p:sldId id="274" r:id="rId10"/>
    <p:sldId id="276" r:id="rId11"/>
    <p:sldId id="268" r:id="rId12"/>
    <p:sldId id="275" r:id="rId13"/>
    <p:sldId id="277" r:id="rId14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76D"/>
    <a:srgbClr val="75BA72"/>
    <a:srgbClr val="73B97A"/>
    <a:srgbClr val="7FBF85"/>
    <a:srgbClr val="5DAF65"/>
    <a:srgbClr val="55AB5D"/>
    <a:srgbClr val="4C9A53"/>
    <a:srgbClr val="56CD05"/>
    <a:srgbClr val="CFDDC5"/>
    <a:srgbClr val="D8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9" autoAdjust="0"/>
  </p:normalViewPr>
  <p:slideViewPr>
    <p:cSldViewPr>
      <p:cViewPr>
        <p:scale>
          <a:sx n="100" d="100"/>
          <a:sy n="100" d="100"/>
        </p:scale>
        <p:origin x="-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5CCCBFDB-27C9-4821-B09A-FA2A628957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7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34C77895-A34D-4374-B7A0-91DFF74FD8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6E505B1-E5C8-4313-8472-384BC94A152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D7305-FEEB-40C3-BC93-DD6B72473A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96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1D675-CAC3-415B-8BD4-FF89A16B8B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8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6" y="169650"/>
            <a:ext cx="1871440" cy="49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764" y="44624"/>
            <a:ext cx="6480720" cy="742703"/>
          </a:xfrm>
        </p:spPr>
        <p:txBody>
          <a:bodyPr wrap="square"/>
          <a:lstStyle>
            <a:lvl1pPr algn="r">
              <a:defRPr sz="2400" b="1" cap="none" spc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b="0" i="0" cap="none" spc="0">
                <a:ln w="12700">
                  <a:noFill/>
                  <a:prstDash val="solid"/>
                </a:ln>
                <a:solidFill>
                  <a:srgbClr val="0F5494"/>
                </a:solidFill>
                <a:effectLst/>
              </a:defRPr>
            </a:lvl1pPr>
            <a:lvl2pPr>
              <a:buClr>
                <a:srgbClr val="0F5494"/>
              </a:buClr>
              <a:defRPr sz="1800" b="0" cap="none" spc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2pPr>
            <a:lvl3pPr marL="1200150" indent="-285750">
              <a:buFont typeface="Arial" pitchFamily="34" charset="0"/>
              <a:buChar char="•"/>
              <a:defRPr sz="1600" b="0" cap="none" spc="0">
                <a:ln w="12700">
                  <a:noFill/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  DRAFT </a:t>
            </a:r>
            <a:fld id="{8DD30192-6A73-4504-9042-00CA2091F3A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35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990B19E-5E64-46C4-86D2-751CD9860D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86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6" y="169650"/>
            <a:ext cx="1871440" cy="49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764" y="44624"/>
            <a:ext cx="6480720" cy="742703"/>
          </a:xfrm>
        </p:spPr>
        <p:txBody>
          <a:bodyPr wrap="square"/>
          <a:lstStyle>
            <a:lvl1pPr algn="r">
              <a:defRPr sz="2400" b="1" cap="none" spc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b="0" i="0" cap="none" spc="0">
                <a:ln w="12700">
                  <a:noFill/>
                  <a:prstDash val="solid"/>
                </a:ln>
                <a:solidFill>
                  <a:srgbClr val="0F5494"/>
                </a:solidFill>
                <a:effectLst/>
              </a:defRPr>
            </a:lvl1pPr>
            <a:lvl2pPr>
              <a:buClr>
                <a:srgbClr val="0F5494"/>
              </a:buClr>
              <a:defRPr sz="1800" b="0" cap="none" spc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2pPr>
            <a:lvl3pPr marL="1200150" indent="-285750">
              <a:buFont typeface="Arial" pitchFamily="34" charset="0"/>
              <a:buChar char="•"/>
              <a:defRPr sz="1600" b="0" cap="none" spc="0">
                <a:ln w="12700">
                  <a:noFill/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  DRAFT </a:t>
            </a:r>
            <a:fld id="{8DD30192-6A73-4504-9042-00CA2091F3A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23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DRAFT </a:t>
            </a:r>
            <a:fld id="{AFB29C58-9FFD-46CD-97F1-1119196A33B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09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54321D-7767-430D-A0C2-FBA44FADE1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48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E0353A-09CC-4C06-B24E-292E0662CC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20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2709771-1A03-4C57-9E0C-EEDC147619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31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3E3C15-1B93-4336-9FA6-FD841D21B8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3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5E9B0-53F0-49BF-B0A7-84FBAFC9FA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83303F-712C-4AED-B43A-D5E52A017C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58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710B9F-E003-4B43-851B-9ED8350D77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097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35BE12-D92A-43B7-B5E8-F63C834F27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138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6FDFD4-1A69-429F-B2CB-C474205EA2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354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lIns="80119" tIns="40060" rIns="80119" bIns="4006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59788" y="5732465"/>
            <a:ext cx="684212" cy="217487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4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E8520-7665-422A-8359-DCFF878ABF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6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EEF4E-5013-46CD-B3DB-3D877E10B9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04B7-E19B-4D94-87E9-DCB66B3ADD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6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DAF75-B503-4451-B5DC-70A46E5433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0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F3C4E-6023-49BD-B3CC-BF365B8FCA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7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9A7DA-97F1-4FDA-9123-92B4D7AF052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1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DCA65-B108-4ECE-AF77-70F40F2CFD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0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FF0F3EC-A7DC-4217-91E3-66810344226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5F5BC7-9123-4DD8-BB45-D678723E54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9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rapid/press-release_MEMO-16-1895_en.htm" TargetMode="External"/><Relationship Id="rId4" Type="http://schemas.openxmlformats.org/officeDocument/2006/relationships/hyperlink" Target="https://ec.europa.eu/digital-single-market/en/news/communication-online-platforms-and-digital-single-market-opportunities-and-challenges-europe" TargetMode="External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uropa.eu/rapid/press-release_IP-16-1873_en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950" y="1270000"/>
            <a:ext cx="9036050" cy="3527152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en-GB" altLang="en-US" sz="4800" kern="1200" spc="300" dirty="0" smtClean="0"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Online platforms</a:t>
            </a:r>
            <a:endParaRPr lang="en-GB" altLang="en-US" sz="360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5517232"/>
            <a:ext cx="3600400" cy="576262"/>
          </a:xfrm>
        </p:spPr>
        <p:txBody>
          <a:bodyPr/>
          <a:lstStyle/>
          <a:p>
            <a:pPr algn="ctr" eaLnBrk="1" hangingPunct="1"/>
            <a:r>
              <a:rPr lang="en-GB" alt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Brussels, September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96844" cy="742703"/>
          </a:xfrm>
        </p:spPr>
        <p:txBody>
          <a:bodyPr/>
          <a:lstStyle/>
          <a:p>
            <a:r>
              <a:rPr lang="en-GB" sz="2600" dirty="0" smtClean="0">
                <a:latin typeface="Calibri" panose="020F0502020204030204" pitchFamily="34" charset="0"/>
              </a:rPr>
              <a:t>Online platforms</a:t>
            </a:r>
            <a:br>
              <a:rPr lang="en-GB" sz="26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EU Commission approach</a:t>
            </a:r>
            <a:endParaRPr lang="en-GB" sz="1600" i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75370" y="1196752"/>
            <a:ext cx="800928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600" b="1" dirty="0" smtClean="0">
                <a:latin typeface="Calibri" panose="020F0502020204030204" pitchFamily="34" charset="0"/>
              </a:rPr>
              <a:t>Trust is a must</a:t>
            </a:r>
            <a:endParaRPr lang="en-GB" sz="26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370" y="1871801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2900">
              <a:buFont typeface="Arial" panose="020B0604020202020204" pitchFamily="34" charset="0"/>
              <a:buChar char="•"/>
            </a:pPr>
            <a:r>
              <a:rPr lang="en-GB" sz="2300" b="1" dirty="0" smtClean="0">
                <a:latin typeface="Calibri" panose="020F0502020204030204" pitchFamily="34" charset="0"/>
              </a:rPr>
              <a:t>Cross-border </a:t>
            </a:r>
            <a:r>
              <a:rPr lang="en-GB" sz="2300" b="1" dirty="0">
                <a:latin typeface="Calibri" panose="020F0502020204030204" pitchFamily="34" charset="0"/>
              </a:rPr>
              <a:t>enforcement cooperation </a:t>
            </a:r>
            <a:r>
              <a:rPr lang="en-GB" sz="2300" dirty="0">
                <a:latin typeface="Calibri" panose="020F0502020204030204" pitchFamily="34" charset="0"/>
              </a:rPr>
              <a:t>will ensure that platforms fulfil their obligations regarding consumer </a:t>
            </a:r>
            <a:r>
              <a:rPr lang="en-GB" sz="2300" dirty="0" smtClean="0">
                <a:latin typeface="Calibri" panose="020F0502020204030204" pitchFamily="34" charset="0"/>
              </a:rPr>
              <a:t>rights.</a:t>
            </a:r>
          </a:p>
          <a:p>
            <a:pPr marL="3444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latin typeface="Calibri" panose="020F0502020204030204" pitchFamily="34" charset="0"/>
              </a:rPr>
              <a:t>The Commission </a:t>
            </a:r>
            <a:r>
              <a:rPr lang="en-GB" sz="2300" dirty="0" smtClean="0">
                <a:latin typeface="Calibri" panose="020F0502020204030204" pitchFamily="34" charset="0"/>
              </a:rPr>
              <a:t>will also </a:t>
            </a:r>
            <a:r>
              <a:rPr lang="en-GB" sz="2300" b="1" dirty="0">
                <a:latin typeface="Calibri" panose="020F0502020204030204" pitchFamily="34" charset="0"/>
              </a:rPr>
              <a:t>encourage industry </a:t>
            </a:r>
            <a:r>
              <a:rPr lang="en-GB" sz="2300" dirty="0" smtClean="0">
                <a:latin typeface="Calibri" panose="020F0502020204030204" pitchFamily="34" charset="0"/>
              </a:rPr>
              <a:t>to:</a:t>
            </a:r>
          </a:p>
          <a:p>
            <a:pPr marL="801688" lvl="1" indent="-342900">
              <a:buFont typeface="Wingdings" panose="05000000000000000000" pitchFamily="2" charset="2"/>
              <a:buChar char="§"/>
            </a:pPr>
            <a:r>
              <a:rPr lang="en-GB" sz="2100" b="1" dirty="0" smtClean="0">
                <a:latin typeface="Calibri" panose="020F0502020204030204" pitchFamily="34" charset="0"/>
              </a:rPr>
              <a:t>Tackle </a:t>
            </a:r>
            <a:r>
              <a:rPr lang="en-GB" sz="2100" b="1" dirty="0">
                <a:latin typeface="Calibri" panose="020F0502020204030204" pitchFamily="34" charset="0"/>
              </a:rPr>
              <a:t>practices such as fake or misleading </a:t>
            </a:r>
            <a:r>
              <a:rPr lang="en-GB" sz="2100" dirty="0">
                <a:latin typeface="Calibri" panose="020F0502020204030204" pitchFamily="34" charset="0"/>
              </a:rPr>
              <a:t>online </a:t>
            </a:r>
            <a:r>
              <a:rPr lang="en-GB" sz="2100" dirty="0" smtClean="0">
                <a:latin typeface="Calibri" panose="020F0502020204030204" pitchFamily="34" charset="0"/>
              </a:rPr>
              <a:t>reviews.</a:t>
            </a:r>
          </a:p>
          <a:p>
            <a:pPr marL="801688" lvl="1" indent="-342900">
              <a:buFont typeface="Wingdings" panose="05000000000000000000" pitchFamily="2" charset="2"/>
              <a:buChar char="§"/>
            </a:pPr>
            <a:r>
              <a:rPr lang="en-GB" sz="2100" dirty="0" smtClean="0">
                <a:latin typeface="Calibri" panose="020F0502020204030204" pitchFamily="34" charset="0"/>
              </a:rPr>
              <a:t>Recognise </a:t>
            </a:r>
            <a:r>
              <a:rPr lang="en-GB" sz="2100" dirty="0">
                <a:latin typeface="Calibri" panose="020F0502020204030204" pitchFamily="34" charset="0"/>
              </a:rPr>
              <a:t>different </a:t>
            </a:r>
            <a:r>
              <a:rPr lang="en-GB" sz="2100" b="1" dirty="0" smtClean="0">
                <a:latin typeface="Calibri" panose="020F0502020204030204" pitchFamily="34" charset="0"/>
              </a:rPr>
              <a:t>secure </a:t>
            </a:r>
            <a:r>
              <a:rPr lang="en-GB" sz="2100" b="1" dirty="0">
                <a:latin typeface="Calibri" panose="020F0502020204030204" pitchFamily="34" charset="0"/>
              </a:rPr>
              <a:t>electronic identifications</a:t>
            </a:r>
            <a:r>
              <a:rPr lang="en-GB" sz="2100" dirty="0">
                <a:latin typeface="Calibri" panose="020F0502020204030204" pitchFamily="34" charset="0"/>
              </a:rPr>
              <a:t> (</a:t>
            </a:r>
            <a:r>
              <a:rPr lang="en-GB" sz="2100" dirty="0" err="1">
                <a:latin typeface="Calibri" panose="020F0502020204030204" pitchFamily="34" charset="0"/>
              </a:rPr>
              <a:t>eID</a:t>
            </a:r>
            <a:r>
              <a:rPr lang="en-GB" sz="2100" dirty="0" smtClean="0">
                <a:latin typeface="Calibri" panose="020F0502020204030204" pitchFamily="34" charset="0"/>
              </a:rPr>
              <a:t>)</a:t>
            </a:r>
          </a:p>
          <a:p>
            <a:pPr marL="344488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1374" y="4016120"/>
            <a:ext cx="8009284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600" b="1" dirty="0">
                <a:latin typeface="Calibri" panose="020F0502020204030204" pitchFamily="34" charset="0"/>
              </a:rPr>
              <a:t>Open markets for a data-driven economy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435" y="4713536"/>
            <a:ext cx="78488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2900">
              <a:buFont typeface="Arial" panose="020B0604020202020204" pitchFamily="34" charset="0"/>
              <a:buChar char="•"/>
            </a:pPr>
            <a:r>
              <a:rPr lang="en-GB" sz="2300" b="1" dirty="0" smtClean="0">
                <a:latin typeface="Calibri" panose="020F0502020204030204" pitchFamily="34" charset="0"/>
              </a:rPr>
              <a:t>Free </a:t>
            </a:r>
            <a:r>
              <a:rPr lang="en-GB" sz="2300" b="1" dirty="0">
                <a:latin typeface="Calibri" panose="020F0502020204030204" pitchFamily="34" charset="0"/>
              </a:rPr>
              <a:t>flow of data initiative</a:t>
            </a:r>
            <a:r>
              <a:rPr lang="en-GB" sz="2300" dirty="0">
                <a:latin typeface="Calibri" panose="020F0502020204030204" pitchFamily="34" charset="0"/>
              </a:rPr>
              <a:t> </a:t>
            </a:r>
            <a:r>
              <a:rPr lang="en-GB" sz="2300" dirty="0" smtClean="0">
                <a:latin typeface="Calibri" panose="020F0502020204030204" pitchFamily="34" charset="0"/>
              </a:rPr>
              <a:t>(scheduled </a:t>
            </a:r>
            <a:r>
              <a:rPr lang="en-GB" sz="2300" dirty="0">
                <a:latin typeface="Calibri" panose="020F0502020204030204" pitchFamily="34" charset="0"/>
              </a:rPr>
              <a:t>for the end </a:t>
            </a:r>
            <a:r>
              <a:rPr lang="en-GB" sz="2300" dirty="0" smtClean="0">
                <a:latin typeface="Calibri" panose="020F0502020204030204" pitchFamily="34" charset="0"/>
              </a:rPr>
              <a:t>2016) to facilitate </a:t>
            </a:r>
            <a:r>
              <a:rPr lang="en-GB" sz="2300" dirty="0">
                <a:latin typeface="Calibri" panose="020F0502020204030204" pitchFamily="34" charset="0"/>
              </a:rPr>
              <a:t>switching and portability of data among different online platforms and cloud computing </a:t>
            </a:r>
            <a:r>
              <a:rPr lang="en-GB" sz="2300" dirty="0" smtClean="0">
                <a:latin typeface="Calibri" panose="020F0502020204030204" pitchFamily="34" charset="0"/>
              </a:rPr>
              <a:t>services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6531" y="980728"/>
            <a:ext cx="936104" cy="936104"/>
            <a:chOff x="467544" y="1052736"/>
            <a:chExt cx="1080120" cy="1080120"/>
          </a:xfrm>
        </p:grpSpPr>
        <p:sp>
          <p:nvSpPr>
            <p:cNvPr id="12" name="12 Elipse"/>
            <p:cNvSpPr/>
            <p:nvPr/>
          </p:nvSpPr>
          <p:spPr>
            <a:xfrm>
              <a:off x="467544" y="1052736"/>
              <a:ext cx="1080120" cy="1080120"/>
            </a:xfrm>
            <a:prstGeom prst="ellipse">
              <a:avLst/>
            </a:prstGeom>
            <a:solidFill>
              <a:srgbClr val="4C9A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s-ES" sz="1800" b="0"/>
            </a:p>
          </p:txBody>
        </p:sp>
        <p:sp>
          <p:nvSpPr>
            <p:cNvPr id="13" name="13 CuadroTexto"/>
            <p:cNvSpPr txBox="1"/>
            <p:nvPr/>
          </p:nvSpPr>
          <p:spPr>
            <a:xfrm>
              <a:off x="729324" y="1075430"/>
              <a:ext cx="648072" cy="9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l-ES" sz="4800" b="1" dirty="0" smtClean="0">
                  <a:solidFill>
                    <a:schemeClr val="accent3"/>
                  </a:solidFill>
                  <a:latin typeface="Calibri" pitchFamily="34" charset="0"/>
                </a:rPr>
                <a:t>3</a:t>
              </a:r>
              <a:endParaRPr lang="es-ES" sz="4800" b="1" dirty="0" err="1" smtClean="0">
                <a:solidFill>
                  <a:schemeClr val="accent3"/>
                </a:solidFill>
                <a:latin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5358" y="3789040"/>
            <a:ext cx="936104" cy="936104"/>
            <a:chOff x="467544" y="1052736"/>
            <a:chExt cx="1080120" cy="1080120"/>
          </a:xfrm>
        </p:grpSpPr>
        <p:sp>
          <p:nvSpPr>
            <p:cNvPr id="23" name="12 Elipse"/>
            <p:cNvSpPr/>
            <p:nvPr/>
          </p:nvSpPr>
          <p:spPr>
            <a:xfrm>
              <a:off x="467544" y="1052736"/>
              <a:ext cx="1080120" cy="1080120"/>
            </a:xfrm>
            <a:prstGeom prst="ellipse">
              <a:avLst/>
            </a:prstGeom>
            <a:solidFill>
              <a:srgbClr val="4C9A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s-ES" sz="1800" b="0"/>
            </a:p>
          </p:txBody>
        </p:sp>
        <p:sp>
          <p:nvSpPr>
            <p:cNvPr id="24" name="13 CuadroTexto"/>
            <p:cNvSpPr txBox="1"/>
            <p:nvPr/>
          </p:nvSpPr>
          <p:spPr>
            <a:xfrm>
              <a:off x="729324" y="1075430"/>
              <a:ext cx="648072" cy="9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b="1" dirty="0" smtClean="0">
                  <a:solidFill>
                    <a:schemeClr val="accent3"/>
                  </a:solidFill>
                  <a:latin typeface="Calibri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1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96844" cy="742703"/>
          </a:xfrm>
        </p:spPr>
        <p:txBody>
          <a:bodyPr/>
          <a:lstStyle/>
          <a:p>
            <a:r>
              <a:rPr lang="en-GB" sz="2600" dirty="0" smtClean="0">
                <a:latin typeface="Calibri" panose="020F0502020204030204" pitchFamily="34" charset="0"/>
              </a:rPr>
              <a:t>Online platforms</a:t>
            </a:r>
            <a:br>
              <a:rPr lang="en-GB" sz="26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EU Commission approach</a:t>
            </a:r>
            <a:endParaRPr lang="en-GB" sz="1600" i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11374" y="1810107"/>
            <a:ext cx="8009284" cy="610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600" b="1" dirty="0" smtClean="0">
                <a:latin typeface="Calibri" panose="020F0502020204030204" pitchFamily="34" charset="0"/>
              </a:rPr>
              <a:t>    Fair </a:t>
            </a:r>
            <a:r>
              <a:rPr lang="en-GB" sz="2600" b="1" dirty="0">
                <a:latin typeface="Calibri" panose="020F0502020204030204" pitchFamily="34" charset="0"/>
              </a:rPr>
              <a:t>and innovation-friendly business environment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5" y="2734707"/>
            <a:ext cx="70567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The Commission </a:t>
            </a:r>
            <a:r>
              <a:rPr lang="en-GB" sz="2400" dirty="0" smtClean="0">
                <a:latin typeface="Calibri" panose="020F0502020204030204" pitchFamily="34" charset="0"/>
              </a:rPr>
              <a:t>will </a:t>
            </a:r>
            <a:r>
              <a:rPr lang="en-GB" sz="2400" b="1" dirty="0" smtClean="0">
                <a:latin typeface="Calibri" panose="020F0502020204030204" pitchFamily="34" charset="0"/>
              </a:rPr>
              <a:t>analyse</a:t>
            </a:r>
            <a:r>
              <a:rPr lang="en-GB" sz="2400" dirty="0" smtClean="0">
                <a:latin typeface="Calibri" panose="020F0502020204030204" pitchFamily="34" charset="0"/>
              </a:rPr>
              <a:t> issues raised </a:t>
            </a:r>
            <a:r>
              <a:rPr lang="en-GB" sz="2400" dirty="0">
                <a:latin typeface="Calibri" panose="020F0502020204030204" pitchFamily="34" charset="0"/>
              </a:rPr>
              <a:t>in the public </a:t>
            </a:r>
            <a:r>
              <a:rPr lang="en-GB" sz="2400" dirty="0" smtClean="0">
                <a:latin typeface="Calibri" panose="020F0502020204030204" pitchFamily="34" charset="0"/>
              </a:rPr>
              <a:t>consultation </a:t>
            </a:r>
            <a:r>
              <a:rPr lang="en-GB" sz="2400" dirty="0">
                <a:latin typeface="Calibri" panose="020F0502020204030204" pitchFamily="34" charset="0"/>
              </a:rPr>
              <a:t>by businesses and suppliers who directly interact with </a:t>
            </a:r>
            <a:r>
              <a:rPr lang="en-GB" sz="2400" dirty="0" smtClean="0">
                <a:latin typeface="Calibri" panose="020F0502020204030204" pitchFamily="34" charset="0"/>
              </a:rPr>
              <a:t>platforms </a:t>
            </a:r>
          </a:p>
          <a:p>
            <a:pPr marL="3444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By </a:t>
            </a:r>
            <a:r>
              <a:rPr lang="en-GB" sz="2400" dirty="0">
                <a:latin typeface="Calibri" panose="020F0502020204030204" pitchFamily="34" charset="0"/>
              </a:rPr>
              <a:t>spring 2017, </a:t>
            </a:r>
            <a:r>
              <a:rPr lang="en-GB" sz="2400" dirty="0" smtClean="0">
                <a:latin typeface="Calibri" panose="020F0502020204030204" pitchFamily="34" charset="0"/>
              </a:rPr>
              <a:t>the Commission will determine whether </a:t>
            </a:r>
            <a:r>
              <a:rPr lang="en-GB" sz="2400" b="1" dirty="0">
                <a:latin typeface="Calibri" panose="020F0502020204030204" pitchFamily="34" charset="0"/>
              </a:rPr>
              <a:t>additional EU action </a:t>
            </a:r>
            <a:r>
              <a:rPr lang="en-GB" sz="2400" dirty="0" smtClean="0">
                <a:latin typeface="Calibri" panose="020F0502020204030204" pitchFamily="34" charset="0"/>
              </a:rPr>
              <a:t>is </a:t>
            </a:r>
            <a:r>
              <a:rPr lang="en-GB" sz="2400" dirty="0">
                <a:latin typeface="Calibri" panose="020F0502020204030204" pitchFamily="34" charset="0"/>
              </a:rPr>
              <a:t>needed.</a:t>
            </a:r>
          </a:p>
          <a:p>
            <a:pPr marL="3444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2977" y="1642137"/>
            <a:ext cx="936104" cy="936104"/>
            <a:chOff x="467544" y="1052736"/>
            <a:chExt cx="1080120" cy="1080120"/>
          </a:xfrm>
        </p:grpSpPr>
        <p:sp>
          <p:nvSpPr>
            <p:cNvPr id="9" name="12 Elipse"/>
            <p:cNvSpPr/>
            <p:nvPr/>
          </p:nvSpPr>
          <p:spPr>
            <a:xfrm>
              <a:off x="467544" y="1052736"/>
              <a:ext cx="1080120" cy="1080120"/>
            </a:xfrm>
            <a:prstGeom prst="ellipse">
              <a:avLst/>
            </a:prstGeom>
            <a:solidFill>
              <a:srgbClr val="4C9A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s-ES" sz="1800" b="0"/>
            </a:p>
          </p:txBody>
        </p:sp>
        <p:sp>
          <p:nvSpPr>
            <p:cNvPr id="10" name="13 CuadroTexto"/>
            <p:cNvSpPr txBox="1"/>
            <p:nvPr/>
          </p:nvSpPr>
          <p:spPr>
            <a:xfrm>
              <a:off x="729324" y="1075430"/>
              <a:ext cx="648072" cy="9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l-ES" sz="4800" b="1" dirty="0" smtClean="0">
                  <a:solidFill>
                    <a:schemeClr val="accent3"/>
                  </a:solidFill>
                  <a:latin typeface="Calibri" pitchFamily="34" charset="0"/>
                </a:rPr>
                <a:t>5</a:t>
              </a:r>
              <a:endParaRPr lang="es-ES" sz="4800" b="1" dirty="0" err="1" smtClean="0">
                <a:solidFill>
                  <a:schemeClr val="accent3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01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96844" cy="742703"/>
          </a:xfrm>
        </p:spPr>
        <p:txBody>
          <a:bodyPr/>
          <a:lstStyle/>
          <a:p>
            <a:r>
              <a:rPr lang="en-GB" sz="2600" dirty="0">
                <a:latin typeface="Calibri" panose="020F0502020204030204" pitchFamily="34" charset="0"/>
              </a:rPr>
              <a:t>Online platforms</a:t>
            </a:r>
            <a:endParaRPr lang="en-GB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dirty="0" smtClean="0">
                <a:solidFill>
                  <a:srgbClr val="0F5494"/>
                </a:solidFill>
                <a:latin typeface="Calibri" panose="020F0502020204030204" pitchFamily="34" charset="0"/>
              </a:rPr>
              <a:t>For more information: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420888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Calibri" panose="020F0502020204030204" pitchFamily="34" charset="0"/>
                <a:hlinkClick r:id="rId2"/>
              </a:rPr>
              <a:t>Commission updates EU </a:t>
            </a:r>
            <a:r>
              <a:rPr lang="en-GB" sz="2000" b="0" dirty="0" err="1" smtClean="0">
                <a:solidFill>
                  <a:srgbClr val="0F5494"/>
                </a:solidFill>
                <a:latin typeface="Calibri" panose="020F0502020204030204" pitchFamily="34" charset="0"/>
                <a:hlinkClick r:id="rId2"/>
              </a:rPr>
              <a:t>audiovisual</a:t>
            </a:r>
            <a:r>
              <a:rPr lang="en-GB" sz="2000" b="0" dirty="0" smtClean="0">
                <a:solidFill>
                  <a:srgbClr val="0F5494"/>
                </a:solidFill>
                <a:latin typeface="Calibri" panose="020F0502020204030204" pitchFamily="34" charset="0"/>
                <a:hlinkClick r:id="rId2"/>
              </a:rPr>
              <a:t> rules and presents targeted approach to online platforms</a:t>
            </a:r>
            <a:endParaRPr lang="en-GB" sz="2000" b="0" dirty="0" smtClean="0">
              <a:solidFill>
                <a:srgbClr val="0F5494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Calibri" panose="020F0502020204030204" pitchFamily="34" charset="0"/>
                <a:hlinkClick r:id="rId3"/>
              </a:rPr>
              <a:t>Questions and answers on online platforms and on EU </a:t>
            </a:r>
            <a:r>
              <a:rPr lang="en-GB" sz="2000" b="0" dirty="0" err="1" smtClean="0">
                <a:solidFill>
                  <a:srgbClr val="0F5494"/>
                </a:solidFill>
                <a:latin typeface="Calibri" panose="020F0502020204030204" pitchFamily="34" charset="0"/>
                <a:hlinkClick r:id="rId3"/>
              </a:rPr>
              <a:t>audiovisual</a:t>
            </a:r>
            <a:r>
              <a:rPr lang="en-GB" sz="2000" b="0" dirty="0" smtClean="0">
                <a:solidFill>
                  <a:srgbClr val="0F5494"/>
                </a:solidFill>
                <a:latin typeface="Calibri" panose="020F0502020204030204" pitchFamily="34" charset="0"/>
                <a:hlinkClick r:id="rId3"/>
              </a:rPr>
              <a:t> rules</a:t>
            </a:r>
            <a:endParaRPr lang="en-GB" sz="2000" b="0" dirty="0" smtClean="0">
              <a:solidFill>
                <a:srgbClr val="0F5494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Calibri" panose="020F0502020204030204" pitchFamily="34" charset="0"/>
                <a:hlinkClick r:id="rId4"/>
              </a:rPr>
              <a:t>Communication on Online Platforms and the Digital Single Market Opportunities and Challenges for Europe</a:t>
            </a:r>
            <a:endParaRPr lang="en-GB" sz="2000" b="0" dirty="0" smtClean="0">
              <a:solidFill>
                <a:srgbClr val="0F54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6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14772" y="2348880"/>
            <a:ext cx="2705100" cy="3306762"/>
            <a:chOff x="477477" y="1988840"/>
            <a:chExt cx="2705819" cy="3307408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77" y="1988840"/>
              <a:ext cx="2705819" cy="330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659197" y="2536323"/>
              <a:ext cx="2376264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GB" altLang="en-US" sz="2400" b="1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Pillar</a:t>
              </a:r>
              <a:r>
                <a:rPr lang="fr-BE" altLang="en-US" sz="2400" b="1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2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fr-BE" altLang="en-US" sz="2400" b="1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DIGITAL ENVIRONMENT</a:t>
              </a:r>
              <a:endParaRPr lang="en-GB" altLang="en-US" sz="2400" b="1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00785" y="2105231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Calibri" panose="020F0502020204030204" pitchFamily="34" charset="0"/>
              </a:rPr>
              <a:t>Designing rules which match the pace of technology &amp; support infrastructure development.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27585" y="923181"/>
            <a:ext cx="7979517" cy="1209675"/>
            <a:chOff x="1434594" y="1211263"/>
            <a:chExt cx="6780719" cy="1209675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0"/>
            <a:stretch/>
          </p:blipFill>
          <p:spPr bwMode="auto">
            <a:xfrm>
              <a:off x="1434594" y="1211263"/>
              <a:ext cx="6780719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1873092" y="1438275"/>
              <a:ext cx="581304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sz="2200" dirty="0">
                  <a:solidFill>
                    <a:schemeClr val="bg1"/>
                  </a:solidFill>
                  <a:latin typeface="Calibri" pitchFamily="34" charset="0"/>
                </a:rPr>
                <a:t>Shaping the right environment </a:t>
              </a:r>
              <a:r>
                <a:rPr lang="en-GB" alt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for digital </a:t>
              </a:r>
              <a:r>
                <a:rPr lang="en-GB" altLang="en-US" sz="2200" dirty="0">
                  <a:solidFill>
                    <a:schemeClr val="bg1"/>
                  </a:solidFill>
                  <a:latin typeface="Calibri" pitchFamily="34" charset="0"/>
                </a:rPr>
                <a:t>networks </a:t>
              </a:r>
              <a:endParaRPr lang="en-GB" altLang="en-US" sz="2200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GB" alt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and </a:t>
              </a:r>
              <a:r>
                <a:rPr lang="en-GB" altLang="en-US" sz="2200" dirty="0">
                  <a:solidFill>
                    <a:schemeClr val="bg1"/>
                  </a:solidFill>
                  <a:latin typeface="Calibri" pitchFamily="34" charset="0"/>
                </a:rPr>
                <a:t>services to flourish</a:t>
              </a:r>
            </a:p>
          </p:txBody>
        </p:sp>
      </p:grp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710310" y="3025981"/>
            <a:ext cx="51101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GB" alt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Review the </a:t>
            </a:r>
            <a:r>
              <a:rPr lang="en-GB" alt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audiovisual</a:t>
            </a:r>
            <a:r>
              <a:rPr lang="en-GB" alt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media framework </a:t>
            </a:r>
            <a:endParaRPr lang="en-GB" altLang="en-US" sz="18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GB" altLang="en-US" sz="1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Review online platforms, intermediaries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GB" alt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Review sharing economy </a:t>
            </a:r>
            <a:endParaRPr lang="en-GB" altLang="en-US" sz="16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GB" alt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An ambitious overhaul of EU telecoms rules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GB" alt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Reinforce trust and security in digital services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 rot="20466648">
            <a:off x="7676245" y="5683456"/>
            <a:ext cx="11525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GB" altLang="en-US" sz="18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668308" y="2962481"/>
            <a:ext cx="936625" cy="7921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</a:t>
            </a:r>
            <a:endParaRPr lang="en-GB" altLang="en-US" sz="3600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7596336" y="3572941"/>
            <a:ext cx="936625" cy="7921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</a:t>
            </a:r>
            <a:endParaRPr lang="en-GB" altLang="en-US" sz="3600" dirty="0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157008" y="4076906"/>
            <a:ext cx="935037" cy="7921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</a:t>
            </a:r>
            <a:endParaRPr lang="en-GB" altLang="en-US" sz="3600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8038790" y="5229125"/>
            <a:ext cx="936625" cy="7921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</a:t>
            </a:r>
            <a:endParaRPr lang="en-GB" altLang="en-US" sz="36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96844" cy="742703"/>
          </a:xfrm>
        </p:spPr>
        <p:txBody>
          <a:bodyPr/>
          <a:lstStyle/>
          <a:p>
            <a:r>
              <a:rPr lang="en-GB" sz="2600" dirty="0" smtClean="0">
                <a:latin typeface="Calibri" panose="020F0502020204030204" pitchFamily="34" charset="0"/>
              </a:rPr>
              <a:t>Digital Single Market Strategy</a:t>
            </a:r>
            <a:br>
              <a:rPr lang="en-GB" sz="26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Deliverables</a:t>
            </a:r>
            <a:endParaRPr lang="en-GB" sz="1600" i="1" dirty="0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7899226" y="4628753"/>
            <a:ext cx="936625" cy="7921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</a:t>
            </a: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3133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96844" cy="742703"/>
          </a:xfrm>
        </p:spPr>
        <p:txBody>
          <a:bodyPr/>
          <a:lstStyle/>
          <a:p>
            <a:r>
              <a:rPr lang="en-GB" sz="2600" dirty="0" smtClean="0">
                <a:latin typeface="Calibri" panose="020F0502020204030204" pitchFamily="34" charset="0"/>
              </a:rPr>
              <a:t>Online platforms</a:t>
            </a:r>
            <a:br>
              <a:rPr lang="en-GB" sz="26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Ecosystem</a:t>
            </a:r>
            <a:endParaRPr lang="en-GB"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/>
          <a:stretch/>
        </p:blipFill>
        <p:spPr>
          <a:xfrm>
            <a:off x="539552" y="883146"/>
            <a:ext cx="7704855" cy="59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7584" y="2204864"/>
            <a:ext cx="7488832" cy="3456384"/>
          </a:xfrm>
          <a:prstGeom prst="roundRect">
            <a:avLst/>
          </a:prstGeom>
          <a:solidFill>
            <a:srgbClr val="CFD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96844" cy="742703"/>
          </a:xfrm>
        </p:spPr>
        <p:txBody>
          <a:bodyPr/>
          <a:lstStyle/>
          <a:p>
            <a:r>
              <a:rPr lang="en-GB" sz="2600" dirty="0" smtClean="0">
                <a:latin typeface="Calibri" panose="020F0502020204030204" pitchFamily="34" charset="0"/>
              </a:rPr>
              <a:t>Online platforms</a:t>
            </a:r>
            <a:br>
              <a:rPr lang="en-GB" sz="26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Context</a:t>
            </a:r>
            <a:endParaRPr lang="en-GB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500441"/>
            <a:ext cx="6408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0" dirty="0" smtClean="0">
                <a:solidFill>
                  <a:srgbClr val="0F5494"/>
                </a:solidFill>
                <a:latin typeface="Calibri" panose="020F0502020204030204" pitchFamily="34" charset="0"/>
              </a:rPr>
              <a:t>Bring benefits to the </a:t>
            </a:r>
            <a:r>
              <a:rPr lang="en-GB" sz="26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315 million Europeans </a:t>
            </a:r>
            <a:r>
              <a:rPr lang="en-GB" sz="2600" b="0" dirty="0" smtClean="0">
                <a:solidFill>
                  <a:srgbClr val="0F5494"/>
                </a:solidFill>
                <a:latin typeface="Calibri" panose="020F0502020204030204" pitchFamily="34" charset="0"/>
              </a:rPr>
              <a:t>who use the internet every day.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libri" panose="020F0502020204030204" pitchFamily="34" charset="0"/>
              </a:rPr>
              <a:t>Allow market participants to </a:t>
            </a:r>
            <a:r>
              <a:rPr lang="en-GB" sz="2600" b="1" dirty="0" smtClean="0">
                <a:latin typeface="Calibri" panose="020F0502020204030204" pitchFamily="34" charset="0"/>
              </a:rPr>
              <a:t>exploit the advantages of digitisation </a:t>
            </a:r>
            <a:r>
              <a:rPr lang="en-GB" sz="2600" dirty="0" smtClean="0">
                <a:latin typeface="Calibri" panose="020F0502020204030204" pitchFamily="34" charset="0"/>
              </a:rPr>
              <a:t>and e-commerce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b="0" dirty="0" smtClean="0">
                <a:solidFill>
                  <a:srgbClr val="0F5494"/>
                </a:solidFill>
                <a:latin typeface="Calibri" panose="020F0502020204030204" pitchFamily="34" charset="0"/>
              </a:rPr>
              <a:t>Have changed the way in which films, music and other </a:t>
            </a:r>
            <a:r>
              <a:rPr lang="en-GB" sz="26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creative content </a:t>
            </a:r>
            <a:r>
              <a:rPr lang="en-GB" sz="2600" b="0" dirty="0" smtClean="0">
                <a:solidFill>
                  <a:srgbClr val="0F5494"/>
                </a:solidFill>
                <a:latin typeface="Calibri" panose="020F0502020204030204" pitchFamily="34" charset="0"/>
              </a:rPr>
              <a:t>is </a:t>
            </a:r>
            <a:r>
              <a:rPr lang="en-GB" sz="26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distributed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576" y="1146810"/>
            <a:ext cx="7704856" cy="553998"/>
          </a:xfrm>
          <a:prstGeom prst="rect">
            <a:avLst/>
          </a:prstGeom>
          <a:solidFill>
            <a:srgbClr val="5A98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0" name="TextBox 9"/>
          <p:cNvSpPr txBox="1"/>
          <p:nvPr/>
        </p:nvSpPr>
        <p:spPr>
          <a:xfrm>
            <a:off x="755576" y="11775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are platforms changing the digital economy?</a:t>
            </a:r>
          </a:p>
        </p:txBody>
      </p:sp>
    </p:spTree>
    <p:extLst>
      <p:ext uri="{BB962C8B-B14F-4D97-AF65-F5344CB8AC3E}">
        <p14:creationId xmlns:p14="http://schemas.microsoft.com/office/powerpoint/2010/main" val="304597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96844" cy="742703"/>
          </a:xfrm>
        </p:spPr>
        <p:txBody>
          <a:bodyPr/>
          <a:lstStyle/>
          <a:p>
            <a:r>
              <a:rPr lang="en-GB" sz="2600" dirty="0" smtClean="0">
                <a:latin typeface="Calibri" panose="020F0502020204030204" pitchFamily="34" charset="0"/>
              </a:rPr>
              <a:t>Online platforms</a:t>
            </a:r>
            <a:br>
              <a:rPr lang="en-GB" sz="26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Context</a:t>
            </a:r>
            <a:endParaRPr lang="en-GB" sz="1600" i="1" dirty="0"/>
          </a:p>
        </p:txBody>
      </p:sp>
      <p:grpSp>
        <p:nvGrpSpPr>
          <p:cNvPr id="17" name="Group 5"/>
          <p:cNvGrpSpPr/>
          <p:nvPr/>
        </p:nvGrpSpPr>
        <p:grpSpPr>
          <a:xfrm>
            <a:off x="1259633" y="1052736"/>
            <a:ext cx="6912767" cy="5163690"/>
            <a:chOff x="1010603" y="1578804"/>
            <a:chExt cx="6912767" cy="516369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56CD0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9" r="30464"/>
            <a:stretch/>
          </p:blipFill>
          <p:spPr bwMode="auto">
            <a:xfrm>
              <a:off x="2267744" y="2226627"/>
              <a:ext cx="4096987" cy="417671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4"/>
            <p:cNvSpPr/>
            <p:nvPr/>
          </p:nvSpPr>
          <p:spPr>
            <a:xfrm>
              <a:off x="3527589" y="1578804"/>
              <a:ext cx="1672894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lt1"/>
                  </a:solidFill>
                  <a:latin typeface="+mj-lt"/>
                </a:rPr>
                <a:t>Accessibility of </a:t>
              </a:r>
            </a:p>
            <a:p>
              <a:pPr algn="ctr"/>
              <a:r>
                <a:rPr lang="en-GB" sz="1500" dirty="0">
                  <a:solidFill>
                    <a:schemeClr val="lt1"/>
                  </a:solidFill>
                  <a:latin typeface="+mj-lt"/>
                </a:rPr>
                <a:t>information</a:t>
              </a:r>
            </a:p>
          </p:txBody>
        </p:sp>
        <p:sp>
          <p:nvSpPr>
            <p:cNvPr id="20" name="Rectangle 5"/>
            <p:cNvSpPr/>
            <p:nvPr/>
          </p:nvSpPr>
          <p:spPr>
            <a:xfrm>
              <a:off x="5534730" y="2089004"/>
              <a:ext cx="1691490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lt1"/>
                  </a:solidFill>
                  <a:latin typeface="+mj-lt"/>
                </a:rPr>
                <a:t>Communication</a:t>
              </a:r>
            </a:p>
            <a:p>
              <a:pPr algn="ctr"/>
              <a:r>
                <a:rPr lang="en-GB" sz="1500" dirty="0">
                  <a:solidFill>
                    <a:schemeClr val="lt1"/>
                  </a:solidFill>
                  <a:latin typeface="+mj-lt"/>
                </a:rPr>
                <a:t>and interaction</a:t>
              </a:r>
            </a:p>
          </p:txBody>
        </p:sp>
        <p:sp>
          <p:nvSpPr>
            <p:cNvPr id="21" name="Rectangle 7"/>
            <p:cNvSpPr/>
            <p:nvPr/>
          </p:nvSpPr>
          <p:spPr>
            <a:xfrm>
              <a:off x="6338504" y="3426031"/>
              <a:ext cx="1584866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lt1"/>
                  </a:solidFill>
                  <a:latin typeface="+mj-lt"/>
                </a:rPr>
                <a:t>New business </a:t>
              </a:r>
            </a:p>
            <a:p>
              <a:pPr algn="ctr"/>
              <a:r>
                <a:rPr lang="en-GB" sz="1500" dirty="0">
                  <a:solidFill>
                    <a:schemeClr val="lt1"/>
                  </a:solidFill>
                  <a:latin typeface="+mj-lt"/>
                </a:rPr>
                <a:t>opportunities</a:t>
              </a:r>
            </a:p>
          </p:txBody>
        </p:sp>
        <p:sp>
          <p:nvSpPr>
            <p:cNvPr id="22" name="Rectangle 18"/>
            <p:cNvSpPr/>
            <p:nvPr/>
          </p:nvSpPr>
          <p:spPr>
            <a:xfrm>
              <a:off x="5920948" y="4857562"/>
              <a:ext cx="1898277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lt1"/>
                  </a:solidFill>
                  <a:latin typeface="+mj-lt"/>
                </a:rPr>
                <a:t>Matching </a:t>
              </a:r>
            </a:p>
            <a:p>
              <a:pPr algn="ctr"/>
              <a:r>
                <a:rPr lang="en-GB" sz="1500" dirty="0" smtClean="0">
                  <a:solidFill>
                    <a:schemeClr val="lt1"/>
                  </a:solidFill>
                  <a:latin typeface="+mj-lt"/>
                </a:rPr>
                <a:t>supply &amp; demand</a:t>
              </a:r>
              <a:endParaRPr lang="en-GB" sz="15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3" name="Rectangle 19"/>
            <p:cNvSpPr/>
            <p:nvPr/>
          </p:nvSpPr>
          <p:spPr>
            <a:xfrm>
              <a:off x="5374163" y="5805264"/>
              <a:ext cx="1725152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lt1"/>
                  </a:solidFill>
                  <a:latin typeface="+mj-lt"/>
                </a:rPr>
                <a:t>Lower costs </a:t>
              </a:r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for</a:t>
              </a:r>
              <a:r>
                <a:rPr lang="en-GB" sz="1500" dirty="0">
                  <a:solidFill>
                    <a:schemeClr val="lt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market reach</a:t>
              </a:r>
              <a:endParaRPr lang="en-GB" sz="15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4" name="Rectangle 20"/>
            <p:cNvSpPr/>
            <p:nvPr/>
          </p:nvSpPr>
          <p:spPr>
            <a:xfrm>
              <a:off x="3661482" y="6188496"/>
              <a:ext cx="1453576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Price </a:t>
              </a:r>
            </a:p>
            <a:p>
              <a:pPr algn="ctr"/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transparency</a:t>
              </a:r>
              <a:endParaRPr lang="en-GB" sz="15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5" name="Rectangle 21"/>
            <p:cNvSpPr/>
            <p:nvPr/>
          </p:nvSpPr>
          <p:spPr>
            <a:xfrm>
              <a:off x="1605535" y="5805264"/>
              <a:ext cx="1565307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Lower prices</a:t>
              </a:r>
            </a:p>
            <a:p>
              <a:pPr algn="ctr"/>
              <a:r>
                <a:rPr lang="en-US" sz="1500" dirty="0">
                  <a:latin typeface="+mj-lt"/>
                </a:rPr>
                <a:t>f</a:t>
              </a:r>
              <a:r>
                <a:rPr lang="en-US" sz="1500" dirty="0" smtClean="0">
                  <a:solidFill>
                    <a:schemeClr val="lt1"/>
                  </a:solidFill>
                  <a:latin typeface="+mj-lt"/>
                </a:rPr>
                <a:t>or </a:t>
              </a:r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consumers</a:t>
              </a:r>
              <a:endParaRPr lang="en-GB" sz="15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6" name="Rectangle 22"/>
            <p:cNvSpPr/>
            <p:nvPr/>
          </p:nvSpPr>
          <p:spPr>
            <a:xfrm>
              <a:off x="1082610" y="4857562"/>
              <a:ext cx="1235379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Improved </a:t>
              </a:r>
            </a:p>
            <a:p>
              <a:pPr algn="ctr"/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trust</a:t>
              </a:r>
              <a:endParaRPr lang="en-GB" sz="15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7" name="Rectangle 23"/>
            <p:cNvSpPr/>
            <p:nvPr/>
          </p:nvSpPr>
          <p:spPr>
            <a:xfrm>
              <a:off x="1010603" y="3420090"/>
              <a:ext cx="1189864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Increased </a:t>
              </a:r>
            </a:p>
            <a:p>
              <a:pPr algn="ctr"/>
              <a:r>
                <a:rPr lang="en-US" sz="1500" dirty="0">
                  <a:solidFill>
                    <a:schemeClr val="lt1"/>
                  </a:solidFill>
                  <a:latin typeface="+mj-lt"/>
                </a:rPr>
                <a:t>choice</a:t>
              </a:r>
              <a:endParaRPr lang="en-GB" sz="15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8" name="Rectangle 24"/>
            <p:cNvSpPr/>
            <p:nvPr/>
          </p:nvSpPr>
          <p:spPr>
            <a:xfrm>
              <a:off x="1256217" y="2164911"/>
              <a:ext cx="2023054" cy="553998"/>
            </a:xfrm>
            <a:prstGeom prst="rect">
              <a:avLst/>
            </a:prstGeom>
            <a:solidFill>
              <a:srgbClr val="4C9A5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500" dirty="0" smtClean="0">
                  <a:latin typeface="+mj-lt"/>
                </a:rPr>
                <a:t>Improved </a:t>
              </a:r>
            </a:p>
            <a:p>
              <a:pPr algn="ctr"/>
              <a:r>
                <a:rPr lang="en-US" sz="1500" dirty="0" smtClean="0">
                  <a:latin typeface="+mj-lt"/>
                </a:rPr>
                <a:t>resource-allocation</a:t>
              </a:r>
              <a:endParaRPr lang="en-GB" sz="1500" dirty="0">
                <a:latin typeface="+mj-lt"/>
              </a:endParaRPr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189086" y="6165304"/>
            <a:ext cx="2016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Results from PC 2015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95936" y="1700559"/>
            <a:ext cx="504056" cy="2152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3" name="TextBox 2"/>
          <p:cNvSpPr txBox="1"/>
          <p:nvPr/>
        </p:nvSpPr>
        <p:spPr>
          <a:xfrm>
            <a:off x="4355976" y="177281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60%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3892132" y="3397204"/>
            <a:ext cx="542455" cy="817281"/>
          </a:xfrm>
          <a:prstGeom prst="triangle">
            <a:avLst>
              <a:gd name="adj" fmla="val 46488"/>
            </a:avLst>
          </a:prstGeom>
          <a:solidFill>
            <a:srgbClr val="71B7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9" name="TextBox 28"/>
          <p:cNvSpPr txBox="1"/>
          <p:nvPr/>
        </p:nvSpPr>
        <p:spPr>
          <a:xfrm>
            <a:off x="4427984" y="362527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90707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29069"/>
          <a:stretch/>
        </p:blipFill>
        <p:spPr>
          <a:xfrm>
            <a:off x="309117" y="1935497"/>
            <a:ext cx="4752528" cy="37440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63688" y="1052736"/>
            <a:ext cx="5472608" cy="553998"/>
          </a:xfrm>
          <a:prstGeom prst="rect">
            <a:avLst/>
          </a:prstGeom>
          <a:solidFill>
            <a:srgbClr val="5A98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876" y="35099"/>
            <a:ext cx="6480720" cy="742703"/>
          </a:xfrm>
        </p:spPr>
        <p:txBody>
          <a:bodyPr/>
          <a:lstStyle/>
          <a:p>
            <a:r>
              <a:rPr lang="en-GB" sz="2600" dirty="0">
                <a:latin typeface="Calibri" panose="020F0502020204030204" pitchFamily="34" charset="0"/>
              </a:rPr>
              <a:t>Online platforms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Context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Challenges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771492"/>
            <a:ext cx="4032447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Dependence on big platforms: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Calibri" panose="020F0502020204030204" pitchFamily="34" charset="0"/>
              </a:rPr>
              <a:t>Central position of some platforms and their relative bargaining power when negotiating terms and conditions with other players raises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3636699"/>
            <a:ext cx="4104455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Illegal content: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Calibri" panose="020F0502020204030204" pitchFamily="34" charset="0"/>
              </a:rPr>
              <a:t>On many online platforms, users can still find illegal content, despite protections already put in place</a:t>
            </a:r>
            <a:endParaRPr lang="en-GB" sz="1800" b="0" dirty="0" smtClean="0">
              <a:solidFill>
                <a:srgbClr val="0F5494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3" t="3778" r="31479" b="85589"/>
          <a:stretch/>
        </p:blipFill>
        <p:spPr>
          <a:xfrm>
            <a:off x="436266" y="5660444"/>
            <a:ext cx="1062930" cy="604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8" t="3275" r="11224" b="86092"/>
          <a:stretch/>
        </p:blipFill>
        <p:spPr>
          <a:xfrm>
            <a:off x="2676178" y="5626854"/>
            <a:ext cx="1062930" cy="604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13663" r="27769" b="75704"/>
          <a:stretch/>
        </p:blipFill>
        <p:spPr>
          <a:xfrm>
            <a:off x="1501900" y="5742468"/>
            <a:ext cx="1285081" cy="604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3" t="13831" r="11579" b="75536"/>
          <a:stretch/>
        </p:blipFill>
        <p:spPr>
          <a:xfrm>
            <a:off x="3693815" y="5704854"/>
            <a:ext cx="1062930" cy="6044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60032" y="4999860"/>
            <a:ext cx="4104455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 smtClean="0">
                <a:latin typeface="Calibri" panose="020F0502020204030204" pitchFamily="34" charset="0"/>
              </a:rPr>
              <a:t>Switching</a:t>
            </a:r>
            <a:r>
              <a:rPr lang="en-GB" sz="20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Calibri" panose="020F0502020204030204" pitchFamily="34" charset="0"/>
              </a:rPr>
              <a:t>Switching to one platform to another may be difficult for users given the difficulties in transferring their data</a:t>
            </a:r>
            <a:endParaRPr lang="en-GB" sz="1800" b="0" dirty="0" smtClean="0">
              <a:solidFill>
                <a:srgbClr val="0F54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2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63688" y="1052736"/>
            <a:ext cx="5472608" cy="553998"/>
          </a:xfrm>
          <a:prstGeom prst="rect">
            <a:avLst/>
          </a:prstGeom>
          <a:solidFill>
            <a:srgbClr val="5A98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876" y="35099"/>
            <a:ext cx="6480720" cy="742703"/>
          </a:xfrm>
        </p:spPr>
        <p:txBody>
          <a:bodyPr/>
          <a:lstStyle/>
          <a:p>
            <a:r>
              <a:rPr lang="en-GB" sz="2600" dirty="0">
                <a:latin typeface="Calibri" panose="020F0502020204030204" pitchFamily="34" charset="0"/>
              </a:rPr>
              <a:t>Online platforms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Context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Challenges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715" y="3717032"/>
            <a:ext cx="3551237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Transparency: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Calibri" panose="020F0502020204030204" pitchFamily="34" charset="0"/>
              </a:rPr>
              <a:t>In some cases it may not be clear whether some platforms have a commercial interest in promoting certain providers when connecting them with customer.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1988840"/>
            <a:ext cx="3672408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b="1" dirty="0" smtClean="0">
                <a:latin typeface="Calibri" panose="020F0502020204030204" pitchFamily="34" charset="0"/>
              </a:rPr>
              <a:t>Use of data</a:t>
            </a:r>
            <a:r>
              <a:rPr lang="en-GB" sz="2000" b="1" dirty="0" smtClean="0">
                <a:solidFill>
                  <a:srgbClr val="0F5494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Calibri" panose="020F0502020204030204" pitchFamily="34" charset="0"/>
              </a:rPr>
              <a:t>Platforms generate, accumulate and control enormous amounts of data from their users and turn them into usable information.</a:t>
            </a:r>
            <a:endParaRPr lang="en-GB" sz="1800" b="0" dirty="0" smtClean="0">
              <a:solidFill>
                <a:srgbClr val="0F5494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"/>
          <a:stretch/>
        </p:blipFill>
        <p:spPr>
          <a:xfrm>
            <a:off x="4250779" y="2205809"/>
            <a:ext cx="4529844" cy="34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132856"/>
            <a:ext cx="7344816" cy="2982525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96844" cy="742703"/>
          </a:xfrm>
        </p:spPr>
        <p:txBody>
          <a:bodyPr/>
          <a:lstStyle/>
          <a:p>
            <a:r>
              <a:rPr lang="en-GB" sz="2600" dirty="0" smtClean="0">
                <a:latin typeface="Calibri" panose="020F0502020204030204" pitchFamily="34" charset="0"/>
              </a:rPr>
              <a:t>Online platforms</a:t>
            </a:r>
            <a:br>
              <a:rPr lang="en-GB" sz="2600" dirty="0" smtClean="0"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W</a:t>
            </a:r>
            <a:r>
              <a:rPr lang="en-GB" sz="2000" dirty="0" smtClean="0">
                <a:latin typeface="Calibri" panose="020F0502020204030204" pitchFamily="34" charset="0"/>
              </a:rPr>
              <a:t>hy an EU policy approach?</a:t>
            </a:r>
            <a:endParaRPr lang="en-GB" sz="1600" i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89790" l="5065" r="89870">
                        <a14:foregroundMark x1="48625" y1="53453" x2="48625" y2="53453"/>
                        <a14:foregroundMark x1="50651" y1="48649" x2="50651" y2="48649"/>
                        <a14:foregroundMark x1="53256" y1="53453" x2="53256" y2="53453"/>
                        <a14:foregroundMark x1="53690" y1="49249" x2="53690" y2="49249"/>
                        <a14:foregroundMark x1="55427" y1="52252" x2="55427" y2="52252"/>
                        <a14:foregroundMark x1="54269" y1="57057" x2="54269" y2="57057"/>
                        <a14:foregroundMark x1="44718" y1="51652" x2="44718" y2="51652"/>
                        <a14:foregroundMark x1="75687" y1="52252" x2="75687" y2="52252"/>
                        <a14:foregroundMark x1="79740" y1="45345" x2="79740" y2="45345"/>
                        <a14:foregroundMark x1="73806" y1="43544" x2="73806" y2="43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87" y="1700808"/>
            <a:ext cx="6480720" cy="312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8"/>
          <p:cNvSpPr txBox="1"/>
          <p:nvPr/>
        </p:nvSpPr>
        <p:spPr>
          <a:xfrm>
            <a:off x="2267744" y="219922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N.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rPr>
              <a:t>America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4222304" y="219466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rPr>
              <a:t>Europe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6156176" y="219922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rPr>
              <a:t>Asia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2339752" y="431400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rPr>
              <a:t>72%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</a:endParaRPr>
          </a:p>
        </p:txBody>
      </p:sp>
      <p:sp>
        <p:nvSpPr>
          <p:cNvPr id="33" name="TextBox 14"/>
          <p:cNvSpPr txBox="1"/>
          <p:nvPr/>
        </p:nvSpPr>
        <p:spPr>
          <a:xfrm>
            <a:off x="4222304" y="431400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rPr>
              <a:t>4%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6300192" y="431400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22%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109" y="113693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 smtClean="0">
                <a:latin typeface="Calibri" panose="020F0502020204030204" pitchFamily="34" charset="0"/>
              </a:rPr>
              <a:t>The EU </a:t>
            </a:r>
            <a:r>
              <a:rPr lang="en-GB" sz="2000" kern="0" dirty="0">
                <a:latin typeface="Calibri" panose="020F0502020204030204" pitchFamily="34" charset="0"/>
              </a:rPr>
              <a:t>currently represents </a:t>
            </a:r>
            <a:r>
              <a:rPr lang="en-GB" sz="2000" b="1" kern="0" dirty="0">
                <a:latin typeface="Calibri" panose="020F0502020204030204" pitchFamily="34" charset="0"/>
              </a:rPr>
              <a:t>only 4% </a:t>
            </a:r>
            <a:r>
              <a:rPr lang="en-GB" sz="2000" kern="0" dirty="0">
                <a:latin typeface="Calibri" panose="020F0502020204030204" pitchFamily="34" charset="0"/>
              </a:rPr>
              <a:t>of the total </a:t>
            </a:r>
            <a:r>
              <a:rPr lang="en-GB" sz="2000" b="1" kern="0" dirty="0">
                <a:latin typeface="Calibri" panose="020F0502020204030204" pitchFamily="34" charset="0"/>
              </a:rPr>
              <a:t>market capitalisation </a:t>
            </a:r>
            <a:r>
              <a:rPr lang="en-GB" sz="2000" kern="0" dirty="0">
                <a:latin typeface="Calibri" panose="020F0502020204030204" pitchFamily="34" charset="0"/>
              </a:rPr>
              <a:t>of the largest online platforms and lags behind in terms of start-up </a:t>
            </a:r>
            <a:r>
              <a:rPr lang="en-GB" sz="2000" kern="0" dirty="0" smtClean="0">
                <a:latin typeface="Calibri" panose="020F0502020204030204" pitchFamily="34" charset="0"/>
              </a:rPr>
              <a:t>platforms</a:t>
            </a:r>
            <a:endParaRPr lang="en-GB" sz="2000" kern="0" dirty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47664" y="5457418"/>
            <a:ext cx="6531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EU action is needed to </a:t>
            </a:r>
            <a:r>
              <a:rPr lang="en-GB" sz="2000" b="1" dirty="0">
                <a:latin typeface="Calibri" panose="020F0502020204030204" pitchFamily="34" charset="0"/>
              </a:rPr>
              <a:t>set the right environment to attract, retain and grow </a:t>
            </a:r>
            <a:r>
              <a:rPr lang="en-GB" sz="2000" dirty="0">
                <a:latin typeface="Calibri" panose="020F0502020204030204" pitchFamily="34" charset="0"/>
              </a:rPr>
              <a:t>new online platforms innovators.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1560" y="4293096"/>
            <a:ext cx="17127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market value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267744" y="4674042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99591" y="4760744"/>
            <a:ext cx="7265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+mj-lt"/>
              </a:rPr>
              <a:t>Source: "The </a:t>
            </a:r>
            <a:r>
              <a:rPr lang="en-GB" sz="1000" dirty="0">
                <a:latin typeface="+mj-lt"/>
              </a:rPr>
              <a:t>Rise of the Platform Enterprise" (The Center for Global Enterprise, </a:t>
            </a:r>
            <a:r>
              <a:rPr lang="en-GB" sz="1000" dirty="0" smtClean="0">
                <a:latin typeface="+mj-lt"/>
              </a:rPr>
              <a:t>2016)</a:t>
            </a:r>
            <a:endParaRPr lang="en-GB" sz="1000" b="0" dirty="0" smtClean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21" name="Bent-Up Arrow 20"/>
          <p:cNvSpPr/>
          <p:nvPr/>
        </p:nvSpPr>
        <p:spPr>
          <a:xfrm rot="5400000">
            <a:off x="954867" y="5263094"/>
            <a:ext cx="566095" cy="662261"/>
          </a:xfrm>
          <a:prstGeom prst="bentUpArrow">
            <a:avLst>
              <a:gd name="adj1" fmla="val 20096"/>
              <a:gd name="adj2" fmla="val 34151"/>
              <a:gd name="adj3" fmla="val 50000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09193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83568" y="1196752"/>
            <a:ext cx="8136904" cy="57606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600" b="1" dirty="0" smtClean="0">
                <a:latin typeface="Calibri" panose="020F0502020204030204" pitchFamily="34" charset="0"/>
              </a:rPr>
              <a:t>     Comparable rules for comparable digital services</a:t>
            </a:r>
            <a:endParaRPr lang="en-GB" sz="26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420" y="2075659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2900">
              <a:buFont typeface="Arial" panose="020B0604020202020204" pitchFamily="34" charset="0"/>
              <a:buChar char="•"/>
            </a:pPr>
            <a:r>
              <a:rPr lang="en-GB" sz="2300" b="1" dirty="0">
                <a:latin typeface="Calibri" panose="020F0502020204030204" pitchFamily="34" charset="0"/>
              </a:rPr>
              <a:t>Comparable digital </a:t>
            </a:r>
            <a:r>
              <a:rPr lang="en-GB" sz="2300" b="1" dirty="0" smtClean="0">
                <a:latin typeface="Calibri" panose="020F0502020204030204" pitchFamily="34" charset="0"/>
              </a:rPr>
              <a:t>services </a:t>
            </a:r>
            <a:r>
              <a:rPr lang="en-GB" sz="23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will </a:t>
            </a:r>
            <a:r>
              <a:rPr lang="en-GB" sz="2300" dirty="0" smtClean="0">
                <a:latin typeface="Calibri" panose="020F0502020204030204" pitchFamily="34" charset="0"/>
              </a:rPr>
              <a:t>follow same </a:t>
            </a:r>
            <a:r>
              <a:rPr lang="en-GB" sz="2300" dirty="0">
                <a:latin typeface="Calibri" panose="020F0502020204030204" pitchFamily="34" charset="0"/>
              </a:rPr>
              <a:t>or </a:t>
            </a:r>
            <a:r>
              <a:rPr lang="en-GB" sz="2300" b="1" dirty="0">
                <a:latin typeface="Calibri" panose="020F0502020204030204" pitchFamily="34" charset="0"/>
              </a:rPr>
              <a:t>similar </a:t>
            </a:r>
            <a:r>
              <a:rPr lang="en-GB" sz="2300" b="1" dirty="0" smtClean="0">
                <a:latin typeface="Calibri" panose="020F0502020204030204" pitchFamily="34" charset="0"/>
              </a:rPr>
              <a:t>rules</a:t>
            </a:r>
          </a:p>
          <a:p>
            <a:pPr marL="344488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alibri" panose="020F0502020204030204" pitchFamily="34" charset="0"/>
              </a:rPr>
              <a:t>The </a:t>
            </a:r>
            <a:r>
              <a:rPr lang="en-GB" sz="2300" dirty="0">
                <a:latin typeface="Calibri" panose="020F0502020204030204" pitchFamily="34" charset="0"/>
              </a:rPr>
              <a:t>Commission </a:t>
            </a:r>
            <a:r>
              <a:rPr lang="en-GB" sz="2300" dirty="0" smtClean="0">
                <a:latin typeface="Calibri" panose="020F0502020204030204" pitchFamily="34" charset="0"/>
              </a:rPr>
              <a:t>to reduce scope &amp; extent </a:t>
            </a:r>
            <a:r>
              <a:rPr lang="en-GB" sz="2300" dirty="0">
                <a:latin typeface="Calibri" panose="020F0502020204030204" pitchFamily="34" charset="0"/>
              </a:rPr>
              <a:t>of existing </a:t>
            </a:r>
            <a:r>
              <a:rPr lang="en-GB" sz="2300" dirty="0" smtClean="0">
                <a:latin typeface="Calibri" panose="020F0502020204030204" pitchFamily="34" charset="0"/>
              </a:rPr>
              <a:t>regulation</a:t>
            </a:r>
            <a:endParaRPr lang="en-GB" sz="2300" dirty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596844" cy="742703"/>
          </a:xfrm>
        </p:spPr>
        <p:txBody>
          <a:bodyPr/>
          <a:lstStyle/>
          <a:p>
            <a:r>
              <a:rPr lang="en-GB" sz="2600" dirty="0" smtClean="0">
                <a:latin typeface="Calibri" panose="020F0502020204030204" pitchFamily="34" charset="0"/>
              </a:rPr>
              <a:t>Online platforms</a:t>
            </a:r>
            <a:br>
              <a:rPr lang="en-GB" sz="2600" dirty="0" smtClean="0"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EU Commission approach</a:t>
            </a:r>
            <a:endParaRPr lang="en-GB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221088"/>
            <a:ext cx="784887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alibri" panose="020F0502020204030204" pitchFamily="34" charset="0"/>
              </a:rPr>
              <a:t>To maintain </a:t>
            </a:r>
            <a:r>
              <a:rPr lang="en-GB" sz="2300" b="1" dirty="0" smtClean="0">
                <a:latin typeface="Calibri" panose="020F0502020204030204" pitchFamily="34" charset="0"/>
              </a:rPr>
              <a:t>intermediary </a:t>
            </a:r>
            <a:r>
              <a:rPr lang="en-GB" sz="2300" b="1" dirty="0">
                <a:latin typeface="Calibri" panose="020F0502020204030204" pitchFamily="34" charset="0"/>
              </a:rPr>
              <a:t>liability </a:t>
            </a:r>
            <a:r>
              <a:rPr lang="en-GB" sz="2300" b="1" dirty="0" smtClean="0">
                <a:latin typeface="Calibri" panose="020F0502020204030204" pitchFamily="34" charset="0"/>
              </a:rPr>
              <a:t>regime </a:t>
            </a:r>
          </a:p>
          <a:p>
            <a:pPr marL="344488" indent="-342900">
              <a:buFont typeface="Arial" panose="020B0604020202020204" pitchFamily="34" charset="0"/>
              <a:buChar char="•"/>
            </a:pPr>
            <a:r>
              <a:rPr lang="en-GB" sz="2300" b="1" dirty="0" smtClean="0">
                <a:latin typeface="Calibri" panose="020F0502020204030204" pitchFamily="34" charset="0"/>
              </a:rPr>
              <a:t>Specific </a:t>
            </a:r>
            <a:r>
              <a:rPr lang="en-GB" sz="2300" b="1" dirty="0">
                <a:latin typeface="Calibri" panose="020F0502020204030204" pitchFamily="34" charset="0"/>
              </a:rPr>
              <a:t>problems </a:t>
            </a:r>
            <a:r>
              <a:rPr lang="en-GB" sz="2300" dirty="0">
                <a:latin typeface="Calibri" panose="020F0502020204030204" pitchFamily="34" charset="0"/>
              </a:rPr>
              <a:t>will be addressed through </a:t>
            </a:r>
            <a:r>
              <a:rPr lang="en-GB" sz="2300" b="1" dirty="0">
                <a:latin typeface="Calibri" panose="020F0502020204030204" pitchFamily="34" charset="0"/>
              </a:rPr>
              <a:t>targeted </a:t>
            </a:r>
            <a:r>
              <a:rPr lang="en-GB" sz="2300" b="1" dirty="0" smtClean="0">
                <a:latin typeface="Calibri" panose="020F0502020204030204" pitchFamily="34" charset="0"/>
              </a:rPr>
              <a:t>instruments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</a:rPr>
              <a:t>For example: AVMSD review and code </a:t>
            </a:r>
            <a:r>
              <a:rPr lang="en-GB" sz="2000" dirty="0">
                <a:latin typeface="Calibri" panose="020F0502020204030204" pitchFamily="34" charset="0"/>
              </a:rPr>
              <a:t>of conduct on combatting hate speech online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75251" y="3429000"/>
            <a:ext cx="7917229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600" b="1" dirty="0" smtClean="0">
                <a:latin typeface="Calibri" panose="020F0502020204030204" pitchFamily="34" charset="0"/>
              </a:rPr>
              <a:t>     Obligation </a:t>
            </a:r>
            <a:r>
              <a:rPr lang="en-GB" sz="2600" b="1" dirty="0">
                <a:latin typeface="Calibri" panose="020F0502020204030204" pitchFamily="34" charset="0"/>
              </a:rPr>
              <a:t>for online platforms to behave responsibly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544" y="1052736"/>
            <a:ext cx="936104" cy="936104"/>
            <a:chOff x="467544" y="1052736"/>
            <a:chExt cx="1080120" cy="1080120"/>
          </a:xfrm>
        </p:grpSpPr>
        <p:sp>
          <p:nvSpPr>
            <p:cNvPr id="17" name="12 Elipse"/>
            <p:cNvSpPr/>
            <p:nvPr/>
          </p:nvSpPr>
          <p:spPr>
            <a:xfrm>
              <a:off x="467544" y="1052736"/>
              <a:ext cx="1080120" cy="1080120"/>
            </a:xfrm>
            <a:prstGeom prst="ellipse">
              <a:avLst/>
            </a:prstGeom>
            <a:solidFill>
              <a:srgbClr val="4C9A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s-ES" sz="1800" b="0"/>
            </a:p>
          </p:txBody>
        </p:sp>
        <p:sp>
          <p:nvSpPr>
            <p:cNvPr id="18" name="13 CuadroTexto"/>
            <p:cNvSpPr txBox="1"/>
            <p:nvPr/>
          </p:nvSpPr>
          <p:spPr>
            <a:xfrm>
              <a:off x="729324" y="1075430"/>
              <a:ext cx="64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l-ES" sz="4800" b="1" dirty="0" smtClean="0">
                  <a:solidFill>
                    <a:schemeClr val="accent3"/>
                  </a:solidFill>
                  <a:latin typeface="Calibri" pitchFamily="34" charset="0"/>
                </a:rPr>
                <a:t>1</a:t>
              </a:r>
              <a:endParaRPr lang="es-ES" sz="4800" b="1" dirty="0" err="1" smtClean="0">
                <a:solidFill>
                  <a:schemeClr val="accent3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7751" y="3248980"/>
            <a:ext cx="936104" cy="936104"/>
            <a:chOff x="467544" y="1052736"/>
            <a:chExt cx="1080120" cy="1080120"/>
          </a:xfrm>
        </p:grpSpPr>
        <p:sp>
          <p:nvSpPr>
            <p:cNvPr id="20" name="12 Elipse"/>
            <p:cNvSpPr/>
            <p:nvPr/>
          </p:nvSpPr>
          <p:spPr>
            <a:xfrm>
              <a:off x="467544" y="1052736"/>
              <a:ext cx="1080120" cy="1080120"/>
            </a:xfrm>
            <a:prstGeom prst="ellipse">
              <a:avLst/>
            </a:prstGeom>
            <a:solidFill>
              <a:srgbClr val="4C9A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s-ES" sz="1800" b="0"/>
            </a:p>
          </p:txBody>
        </p:sp>
        <p:sp>
          <p:nvSpPr>
            <p:cNvPr id="21" name="13 CuadroTexto"/>
            <p:cNvSpPr txBox="1"/>
            <p:nvPr/>
          </p:nvSpPr>
          <p:spPr>
            <a:xfrm>
              <a:off x="729324" y="1075430"/>
              <a:ext cx="648072" cy="9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l-ES" sz="4800" b="1" dirty="0">
                  <a:solidFill>
                    <a:schemeClr val="accent3"/>
                  </a:solidFill>
                  <a:latin typeface="Calibri" pitchFamily="34" charset="0"/>
                </a:rPr>
                <a:t>2</a:t>
              </a:r>
              <a:endParaRPr lang="es-ES" sz="4800" b="1" dirty="0" err="1" smtClean="0">
                <a:solidFill>
                  <a:schemeClr val="accent3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53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612</Words>
  <Application>Microsoft Macintosh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</vt:lpstr>
      <vt:lpstr>Default Design</vt:lpstr>
      <vt:lpstr>Online platforms</vt:lpstr>
      <vt:lpstr>Digital Single Market Strategy Deliverables</vt:lpstr>
      <vt:lpstr>Online platforms Ecosystem</vt:lpstr>
      <vt:lpstr>Online platforms Context</vt:lpstr>
      <vt:lpstr>Online platforms Context</vt:lpstr>
      <vt:lpstr>Online platforms Context</vt:lpstr>
      <vt:lpstr>Online platforms Context</vt:lpstr>
      <vt:lpstr>Online platforms Why an EU policy approach?</vt:lpstr>
      <vt:lpstr>Online platforms EU Commission approach</vt:lpstr>
      <vt:lpstr>Online platforms EU Commission approach</vt:lpstr>
      <vt:lpstr>Online platforms EU Commission approach</vt:lpstr>
      <vt:lpstr>Online platforms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Single Market Technologies and Public Services Modernisation Strategy   SUMMARY OF PROPOSALS  Brussels, May 2016</dc:title>
  <dc:creator>EGIDO CANO Eva (CNECT)</dc:creator>
  <cp:lastModifiedBy>Mark Hartswood</cp:lastModifiedBy>
  <cp:revision>101</cp:revision>
  <cp:lastPrinted>2016-05-17T14:29:02Z</cp:lastPrinted>
  <dcterms:created xsi:type="dcterms:W3CDTF">2016-05-17T12:56:59Z</dcterms:created>
  <dcterms:modified xsi:type="dcterms:W3CDTF">2016-12-04T10:04:22Z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Offisync_UniqueId">
    <vt:lpwstr>96738</vt:lpwstr>
  </property>
  <property fmtid="{D5CDD505-2E9C-101B-9397-08002B2CF9AE}" pid="4" name="Offisync_UpdateToken">
    <vt:lpwstr>1</vt:lpwstr>
  </property>
  <property fmtid="{D5CDD505-2E9C-101B-9397-08002B2CF9AE}" pid="5" name="Offisync_ProviderInitializationData">
    <vt:lpwstr>https://connected.cnect.cec.eu.int</vt:lpwstr>
  </property>
  <property fmtid="{D5CDD505-2E9C-101B-9397-08002B2CF9AE}" pid="6" name="Jive_LatestUserAccountName">
    <vt:lpwstr>agarwpr</vt:lpwstr>
  </property>
  <property fmtid="{D5CDD505-2E9C-101B-9397-08002B2CF9AE}" pid="7" name="Jive_VersionGuid">
    <vt:lpwstr>2f516ae6-2af9-4585-8e42-b7d56a5187c1</vt:lpwstr>
  </property>
</Properties>
</file>